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1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17" r:id="rId14"/>
    <p:sldId id="267" r:id="rId15"/>
    <p:sldId id="268" r:id="rId16"/>
    <p:sldId id="269" r:id="rId17"/>
    <p:sldId id="270" r:id="rId18"/>
    <p:sldId id="271" r:id="rId19"/>
    <p:sldId id="272" r:id="rId20"/>
    <p:sldId id="292" r:id="rId21"/>
    <p:sldId id="294" r:id="rId22"/>
    <p:sldId id="293" r:id="rId23"/>
    <p:sldId id="283" r:id="rId24"/>
    <p:sldId id="273" r:id="rId25"/>
    <p:sldId id="274" r:id="rId26"/>
    <p:sldId id="275" r:id="rId27"/>
    <p:sldId id="276" r:id="rId28"/>
    <p:sldId id="310" r:id="rId29"/>
    <p:sldId id="306" r:id="rId30"/>
    <p:sldId id="307" r:id="rId31"/>
    <p:sldId id="277" r:id="rId32"/>
    <p:sldId id="278" r:id="rId33"/>
    <p:sldId id="279" r:id="rId34"/>
    <p:sldId id="316" r:id="rId35"/>
    <p:sldId id="280" r:id="rId36"/>
    <p:sldId id="281" r:id="rId37"/>
    <p:sldId id="282" r:id="rId38"/>
    <p:sldId id="290" r:id="rId39"/>
    <p:sldId id="312" r:id="rId40"/>
    <p:sldId id="313" r:id="rId41"/>
    <p:sldId id="311" r:id="rId42"/>
    <p:sldId id="314" r:id="rId43"/>
    <p:sldId id="318" r:id="rId44"/>
    <p:sldId id="284" r:id="rId45"/>
    <p:sldId id="285" r:id="rId46"/>
    <p:sldId id="287" r:id="rId47"/>
    <p:sldId id="289" r:id="rId48"/>
    <p:sldId id="288" r:id="rId49"/>
    <p:sldId id="291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ttanun Meekaew" userId="97c6f7af9f23cd1b" providerId="LiveId" clId="{0230A4F6-0A36-D44B-9999-987E17B46DE7}"/>
    <pc:docChg chg="custSel addSld delSld modSld sldOrd">
      <pc:chgData name="Nuttanun Meekaew" userId="97c6f7af9f23cd1b" providerId="LiveId" clId="{0230A4F6-0A36-D44B-9999-987E17B46DE7}" dt="2018-11-22T17:12:36.159" v="1079" actId="20577"/>
      <pc:docMkLst>
        <pc:docMk/>
      </pc:docMkLst>
      <pc:sldChg chg="modSp">
        <pc:chgData name="Nuttanun Meekaew" userId="97c6f7af9f23cd1b" providerId="LiveId" clId="{0230A4F6-0A36-D44B-9999-987E17B46DE7}" dt="2018-11-19T16:02:48.998" v="594" actId="27636"/>
        <pc:sldMkLst>
          <pc:docMk/>
          <pc:sldMk cId="2787724388" sldId="259"/>
        </pc:sldMkLst>
        <pc:spChg chg="mod">
          <ac:chgData name="Nuttanun Meekaew" userId="97c6f7af9f23cd1b" providerId="LiveId" clId="{0230A4F6-0A36-D44B-9999-987E17B46DE7}" dt="2018-11-19T16:02:48.998" v="594" actId="27636"/>
          <ac:spMkLst>
            <pc:docMk/>
            <pc:sldMk cId="2787724388" sldId="259"/>
            <ac:spMk id="3" creationId="{CBD57371-656F-4921-831A-22C22703B783}"/>
          </ac:spMkLst>
        </pc:spChg>
      </pc:sldChg>
      <pc:sldChg chg="modSp">
        <pc:chgData name="Nuttanun Meekaew" userId="97c6f7af9f23cd1b" providerId="LiveId" clId="{0230A4F6-0A36-D44B-9999-987E17B46DE7}" dt="2018-11-19T15:49:13.902" v="311" actId="20577"/>
        <pc:sldMkLst>
          <pc:docMk/>
          <pc:sldMk cId="190990799" sldId="260"/>
        </pc:sldMkLst>
        <pc:spChg chg="mod">
          <ac:chgData name="Nuttanun Meekaew" userId="97c6f7af9f23cd1b" providerId="LiveId" clId="{0230A4F6-0A36-D44B-9999-987E17B46DE7}" dt="2018-11-19T15:49:13.902" v="311" actId="20577"/>
          <ac:spMkLst>
            <pc:docMk/>
            <pc:sldMk cId="190990799" sldId="260"/>
            <ac:spMk id="3" creationId="{5CBCE9E4-6756-4CE7-8FDD-491DB720E0BF}"/>
          </ac:spMkLst>
        </pc:spChg>
      </pc:sldChg>
      <pc:sldChg chg="modSp">
        <pc:chgData name="Nuttanun Meekaew" userId="97c6f7af9f23cd1b" providerId="LiveId" clId="{0230A4F6-0A36-D44B-9999-987E17B46DE7}" dt="2018-11-22T15:48:12.512" v="645" actId="20577"/>
        <pc:sldMkLst>
          <pc:docMk/>
          <pc:sldMk cId="3997470132" sldId="261"/>
        </pc:sldMkLst>
        <pc:spChg chg="mod">
          <ac:chgData name="Nuttanun Meekaew" userId="97c6f7af9f23cd1b" providerId="LiveId" clId="{0230A4F6-0A36-D44B-9999-987E17B46DE7}" dt="2018-11-22T15:48:12.512" v="645" actId="20577"/>
          <ac:spMkLst>
            <pc:docMk/>
            <pc:sldMk cId="3997470132" sldId="261"/>
            <ac:spMk id="3" creationId="{CAE2D02C-7A26-4C6E-8DE9-1D58D7280B31}"/>
          </ac:spMkLst>
        </pc:spChg>
      </pc:sldChg>
      <pc:sldChg chg="modSp">
        <pc:chgData name="Nuttanun Meekaew" userId="97c6f7af9f23cd1b" providerId="LiveId" clId="{0230A4F6-0A36-D44B-9999-987E17B46DE7}" dt="2018-11-19T16:23:15.745" v="606" actId="20577"/>
        <pc:sldMkLst>
          <pc:docMk/>
          <pc:sldMk cId="301513173" sldId="262"/>
        </pc:sldMkLst>
        <pc:spChg chg="mod">
          <ac:chgData name="Nuttanun Meekaew" userId="97c6f7af9f23cd1b" providerId="LiveId" clId="{0230A4F6-0A36-D44B-9999-987E17B46DE7}" dt="2018-11-19T16:23:15.745" v="606" actId="20577"/>
          <ac:spMkLst>
            <pc:docMk/>
            <pc:sldMk cId="301513173" sldId="262"/>
            <ac:spMk id="3" creationId="{B9F23924-566F-4155-B36D-61DEFBA18599}"/>
          </ac:spMkLst>
        </pc:spChg>
      </pc:sldChg>
      <pc:sldChg chg="modSp">
        <pc:chgData name="Nuttanun Meekaew" userId="97c6f7af9f23cd1b" providerId="LiveId" clId="{0230A4F6-0A36-D44B-9999-987E17B46DE7}" dt="2018-11-19T16:23:45.234" v="607" actId="20577"/>
        <pc:sldMkLst>
          <pc:docMk/>
          <pc:sldMk cId="1402039411" sldId="264"/>
        </pc:sldMkLst>
        <pc:spChg chg="mod">
          <ac:chgData name="Nuttanun Meekaew" userId="97c6f7af9f23cd1b" providerId="LiveId" clId="{0230A4F6-0A36-D44B-9999-987E17B46DE7}" dt="2018-11-19T16:23:45.234" v="607" actId="20577"/>
          <ac:spMkLst>
            <pc:docMk/>
            <pc:sldMk cId="1402039411" sldId="264"/>
            <ac:spMk id="2" creationId="{AF164397-D1E3-41DD-9385-84BD8AD17AE8}"/>
          </ac:spMkLst>
        </pc:spChg>
      </pc:sldChg>
      <pc:sldChg chg="modSp">
        <pc:chgData name="Nuttanun Meekaew" userId="97c6f7af9f23cd1b" providerId="LiveId" clId="{0230A4F6-0A36-D44B-9999-987E17B46DE7}" dt="2018-11-22T15:50:47.613" v="676" actId="20577"/>
        <pc:sldMkLst>
          <pc:docMk/>
          <pc:sldMk cId="206615005" sldId="266"/>
        </pc:sldMkLst>
        <pc:spChg chg="mod">
          <ac:chgData name="Nuttanun Meekaew" userId="97c6f7af9f23cd1b" providerId="LiveId" clId="{0230A4F6-0A36-D44B-9999-987E17B46DE7}" dt="2018-11-22T15:50:47.613" v="676" actId="20577"/>
          <ac:spMkLst>
            <pc:docMk/>
            <pc:sldMk cId="206615005" sldId="266"/>
            <ac:spMk id="3" creationId="{A6566C31-093A-4BCD-B54D-CD2DC2C77F02}"/>
          </ac:spMkLst>
        </pc:spChg>
      </pc:sldChg>
      <pc:sldChg chg="modSp">
        <pc:chgData name="Nuttanun Meekaew" userId="97c6f7af9f23cd1b" providerId="LiveId" clId="{0230A4F6-0A36-D44B-9999-987E17B46DE7}" dt="2018-11-22T16:02:06.574" v="686" actId="20577"/>
        <pc:sldMkLst>
          <pc:docMk/>
          <pc:sldMk cId="3022105783" sldId="270"/>
        </pc:sldMkLst>
        <pc:spChg chg="mod">
          <ac:chgData name="Nuttanun Meekaew" userId="97c6f7af9f23cd1b" providerId="LiveId" clId="{0230A4F6-0A36-D44B-9999-987E17B46DE7}" dt="2018-11-22T16:02:06.574" v="686" actId="20577"/>
          <ac:spMkLst>
            <pc:docMk/>
            <pc:sldMk cId="3022105783" sldId="270"/>
            <ac:spMk id="3" creationId="{15E1D501-B810-4A39-851F-689109FCE6E5}"/>
          </ac:spMkLst>
        </pc:spChg>
      </pc:sldChg>
      <pc:sldChg chg="modSp">
        <pc:chgData name="Nuttanun Meekaew" userId="97c6f7af9f23cd1b" providerId="LiveId" clId="{0230A4F6-0A36-D44B-9999-987E17B46DE7}" dt="2018-11-19T16:25:32.085" v="632" actId="20577"/>
        <pc:sldMkLst>
          <pc:docMk/>
          <pc:sldMk cId="1417121040" sldId="272"/>
        </pc:sldMkLst>
        <pc:spChg chg="mod">
          <ac:chgData name="Nuttanun Meekaew" userId="97c6f7af9f23cd1b" providerId="LiveId" clId="{0230A4F6-0A36-D44B-9999-987E17B46DE7}" dt="2018-11-19T16:25:32.085" v="632" actId="20577"/>
          <ac:spMkLst>
            <pc:docMk/>
            <pc:sldMk cId="1417121040" sldId="272"/>
            <ac:spMk id="3" creationId="{204CBE5D-AB20-444D-8158-CD9D1AF75B09}"/>
          </ac:spMkLst>
        </pc:spChg>
      </pc:sldChg>
      <pc:sldChg chg="ord">
        <pc:chgData name="Nuttanun Meekaew" userId="97c6f7af9f23cd1b" providerId="LiveId" clId="{0230A4F6-0A36-D44B-9999-987E17B46DE7}" dt="2018-11-22T10:30:58.290" v="636" actId="1076"/>
        <pc:sldMkLst>
          <pc:docMk/>
          <pc:sldMk cId="3040452889" sldId="283"/>
        </pc:sldMkLst>
      </pc:sldChg>
      <pc:sldChg chg="ord">
        <pc:chgData name="Nuttanun Meekaew" userId="97c6f7af9f23cd1b" providerId="LiveId" clId="{0230A4F6-0A36-D44B-9999-987E17B46DE7}" dt="2018-11-22T10:29:48.051" v="633" actId="1076"/>
        <pc:sldMkLst>
          <pc:docMk/>
          <pc:sldMk cId="3708566133" sldId="292"/>
        </pc:sldMkLst>
      </pc:sldChg>
      <pc:sldChg chg="ord">
        <pc:chgData name="Nuttanun Meekaew" userId="97c6f7af9f23cd1b" providerId="LiveId" clId="{0230A4F6-0A36-D44B-9999-987E17B46DE7}" dt="2018-11-22T10:30:31.085" v="635" actId="1076"/>
        <pc:sldMkLst>
          <pc:docMk/>
          <pc:sldMk cId="2428210855" sldId="293"/>
        </pc:sldMkLst>
      </pc:sldChg>
      <pc:sldChg chg="ord">
        <pc:chgData name="Nuttanun Meekaew" userId="97c6f7af9f23cd1b" providerId="LiveId" clId="{0230A4F6-0A36-D44B-9999-987E17B46DE7}" dt="2018-11-22T10:30:05.723" v="634" actId="1076"/>
        <pc:sldMkLst>
          <pc:docMk/>
          <pc:sldMk cId="993785639" sldId="294"/>
        </pc:sldMkLst>
      </pc:sldChg>
      <pc:sldChg chg="addSp delSp modSp new">
        <pc:chgData name="Nuttanun Meekaew" userId="97c6f7af9f23cd1b" providerId="LiveId" clId="{0230A4F6-0A36-D44B-9999-987E17B46DE7}" dt="2018-11-14T15:03:15.351" v="275" actId="732"/>
        <pc:sldMkLst>
          <pc:docMk/>
          <pc:sldMk cId="995359450" sldId="311"/>
        </pc:sldMkLst>
        <pc:spChg chg="del">
          <ac:chgData name="Nuttanun Meekaew" userId="97c6f7af9f23cd1b" providerId="LiveId" clId="{0230A4F6-0A36-D44B-9999-987E17B46DE7}" dt="2018-11-14T14:49:14.169" v="6" actId="22"/>
          <ac:spMkLst>
            <pc:docMk/>
            <pc:sldMk cId="995359450" sldId="311"/>
            <ac:spMk id="2" creationId="{2CC7479F-4CED-F548-B0B9-C9CC39B1946F}"/>
          </ac:spMkLst>
        </pc:spChg>
        <pc:spChg chg="mod">
          <ac:chgData name="Nuttanun Meekaew" userId="97c6f7af9f23cd1b" providerId="LiveId" clId="{0230A4F6-0A36-D44B-9999-987E17B46DE7}" dt="2018-11-14T14:57:34.048" v="264" actId="20577"/>
          <ac:spMkLst>
            <pc:docMk/>
            <pc:sldMk cId="995359450" sldId="311"/>
            <ac:spMk id="3" creationId="{F4251AD3-A832-9649-B14C-33FE64FCE0A1}"/>
          </ac:spMkLst>
        </pc:spChg>
        <pc:spChg chg="add mod">
          <ac:chgData name="Nuttanun Meekaew" userId="97c6f7af9f23cd1b" providerId="LiveId" clId="{0230A4F6-0A36-D44B-9999-987E17B46DE7}" dt="2018-11-14T14:49:14.169" v="6" actId="22"/>
          <ac:spMkLst>
            <pc:docMk/>
            <pc:sldMk cId="995359450" sldId="311"/>
            <ac:spMk id="8" creationId="{9476C131-71C8-AA4E-9169-445D2B8A9D32}"/>
          </ac:spMkLst>
        </pc:spChg>
        <pc:picChg chg="add mod modCrop">
          <ac:chgData name="Nuttanun Meekaew" userId="97c6f7af9f23cd1b" providerId="LiveId" clId="{0230A4F6-0A36-D44B-9999-987E17B46DE7}" dt="2018-11-14T14:56:06.343" v="138" actId="1076"/>
          <ac:picMkLst>
            <pc:docMk/>
            <pc:sldMk cId="995359450" sldId="311"/>
            <ac:picMk id="6" creationId="{29E6365E-261B-1941-A3E7-8FC62D8C7EBA}"/>
          </ac:picMkLst>
        </pc:picChg>
        <pc:picChg chg="add mod modCrop">
          <ac:chgData name="Nuttanun Meekaew" userId="97c6f7af9f23cd1b" providerId="LiveId" clId="{0230A4F6-0A36-D44B-9999-987E17B46DE7}" dt="2018-11-14T15:00:57.976" v="269" actId="1076"/>
          <ac:picMkLst>
            <pc:docMk/>
            <pc:sldMk cId="995359450" sldId="311"/>
            <ac:picMk id="9" creationId="{B009194C-84F5-F842-88EA-2D24C017979E}"/>
          </ac:picMkLst>
        </pc:picChg>
        <pc:picChg chg="add mod modCrop">
          <ac:chgData name="Nuttanun Meekaew" userId="97c6f7af9f23cd1b" providerId="LiveId" clId="{0230A4F6-0A36-D44B-9999-987E17B46DE7}" dt="2018-11-14T15:03:15.351" v="275" actId="732"/>
          <ac:picMkLst>
            <pc:docMk/>
            <pc:sldMk cId="995359450" sldId="311"/>
            <ac:picMk id="11" creationId="{FA374A01-5BB2-4845-B50C-293ED981CD08}"/>
          </ac:picMkLst>
        </pc:picChg>
      </pc:sldChg>
      <pc:sldChg chg="addSp delSp modSp">
        <pc:chgData name="Nuttanun Meekaew" userId="97c6f7af9f23cd1b" providerId="LiveId" clId="{0230A4F6-0A36-D44B-9999-987E17B46DE7}" dt="2018-11-22T17:01:54.750" v="698" actId="1076"/>
        <pc:sldMkLst>
          <pc:docMk/>
          <pc:sldMk cId="3010237055" sldId="312"/>
        </pc:sldMkLst>
        <pc:picChg chg="add del">
          <ac:chgData name="Nuttanun Meekaew" userId="97c6f7af9f23cd1b" providerId="LiveId" clId="{0230A4F6-0A36-D44B-9999-987E17B46DE7}" dt="2018-11-22T17:01:51.303" v="697" actId="478"/>
          <ac:picMkLst>
            <pc:docMk/>
            <pc:sldMk cId="3010237055" sldId="312"/>
            <ac:picMk id="5" creationId="{219C1A40-CCA0-7348-9E3B-C5F95A83DC9B}"/>
          </ac:picMkLst>
        </pc:picChg>
        <pc:picChg chg="add mod modCrop">
          <ac:chgData name="Nuttanun Meekaew" userId="97c6f7af9f23cd1b" providerId="LiveId" clId="{0230A4F6-0A36-D44B-9999-987E17B46DE7}" dt="2018-11-22T17:01:54.750" v="698" actId="1076"/>
          <ac:picMkLst>
            <pc:docMk/>
            <pc:sldMk cId="3010237055" sldId="312"/>
            <ac:picMk id="7" creationId="{CFBB9803-2517-DF4D-892B-838E2E115463}"/>
          </ac:picMkLst>
        </pc:picChg>
      </pc:sldChg>
      <pc:sldChg chg="modSp new ord">
        <pc:chgData name="Nuttanun Meekaew" userId="97c6f7af9f23cd1b" providerId="LiveId" clId="{0230A4F6-0A36-D44B-9999-987E17B46DE7}" dt="2018-11-19T16:02:25.964" v="565" actId="20577"/>
        <pc:sldMkLst>
          <pc:docMk/>
          <pc:sldMk cId="1185370347" sldId="315"/>
        </pc:sldMkLst>
        <pc:spChg chg="mod">
          <ac:chgData name="Nuttanun Meekaew" userId="97c6f7af9f23cd1b" providerId="LiveId" clId="{0230A4F6-0A36-D44B-9999-987E17B46DE7}" dt="2018-11-19T15:51:08.075" v="320" actId="20577"/>
          <ac:spMkLst>
            <pc:docMk/>
            <pc:sldMk cId="1185370347" sldId="315"/>
            <ac:spMk id="2" creationId="{70899DF4-BFC5-8C4A-937F-A8D35FB24B77}"/>
          </ac:spMkLst>
        </pc:spChg>
        <pc:spChg chg="mod">
          <ac:chgData name="Nuttanun Meekaew" userId="97c6f7af9f23cd1b" providerId="LiveId" clId="{0230A4F6-0A36-D44B-9999-987E17B46DE7}" dt="2018-11-19T16:02:25.964" v="565" actId="20577"/>
          <ac:spMkLst>
            <pc:docMk/>
            <pc:sldMk cId="1185370347" sldId="315"/>
            <ac:spMk id="3" creationId="{FC267A1E-A9AD-9C4A-98EF-84A3EA0B02C7}"/>
          </ac:spMkLst>
        </pc:spChg>
      </pc:sldChg>
      <pc:sldChg chg="add">
        <pc:chgData name="Nuttanun Meekaew" userId="97c6f7af9f23cd1b" providerId="LiveId" clId="{0230A4F6-0A36-D44B-9999-987E17B46DE7}" dt="2018-11-22T15:50:38.508" v="646" actId="22"/>
        <pc:sldMkLst>
          <pc:docMk/>
          <pc:sldMk cId="266224222" sldId="317"/>
        </pc:sldMkLst>
      </pc:sldChg>
      <pc:sldChg chg="addSp delSp modSp add">
        <pc:chgData name="Nuttanun Meekaew" userId="97c6f7af9f23cd1b" providerId="LiveId" clId="{0230A4F6-0A36-D44B-9999-987E17B46DE7}" dt="2018-11-22T17:12:36.159" v="1079" actId="20577"/>
        <pc:sldMkLst>
          <pc:docMk/>
          <pc:sldMk cId="1615040564" sldId="318"/>
        </pc:sldMkLst>
        <pc:spChg chg="mod">
          <ac:chgData name="Nuttanun Meekaew" userId="97c6f7af9f23cd1b" providerId="LiveId" clId="{0230A4F6-0A36-D44B-9999-987E17B46DE7}" dt="2018-11-22T17:05:52.158" v="745" actId="20577"/>
          <ac:spMkLst>
            <pc:docMk/>
            <pc:sldMk cId="1615040564" sldId="318"/>
            <ac:spMk id="2" creationId="{B450864E-DCE3-4B10-B8AD-A7A68B015558}"/>
          </ac:spMkLst>
        </pc:spChg>
        <pc:spChg chg="mod">
          <ac:chgData name="Nuttanun Meekaew" userId="97c6f7af9f23cd1b" providerId="LiveId" clId="{0230A4F6-0A36-D44B-9999-987E17B46DE7}" dt="2018-11-22T17:12:36.159" v="1079" actId="20577"/>
          <ac:spMkLst>
            <pc:docMk/>
            <pc:sldMk cId="1615040564" sldId="318"/>
            <ac:spMk id="3" creationId="{5E63DC40-1D76-4C77-8FC5-94BBD95DCB35}"/>
          </ac:spMkLst>
        </pc:spChg>
        <pc:picChg chg="add del mod">
          <ac:chgData name="Nuttanun Meekaew" userId="97c6f7af9f23cd1b" providerId="LiveId" clId="{0230A4F6-0A36-D44B-9999-987E17B46DE7}" dt="2018-11-22T17:11:58.012" v="1068" actId="478"/>
          <ac:picMkLst>
            <pc:docMk/>
            <pc:sldMk cId="1615040564" sldId="318"/>
            <ac:picMk id="4" creationId="{46B55B38-1516-4D4D-8A57-49EAD32A5143}"/>
          </ac:picMkLst>
        </pc:picChg>
      </pc:sldChg>
      <pc:sldChg chg="addSp delSp modSp add del">
        <pc:chgData name="Nuttanun Meekaew" userId="97c6f7af9f23cd1b" providerId="LiveId" clId="{0230A4F6-0A36-D44B-9999-987E17B46DE7}" dt="2018-11-22T17:05:14.480" v="707" actId="2696"/>
        <pc:sldMkLst>
          <pc:docMk/>
          <pc:sldMk cId="4089551653" sldId="318"/>
        </pc:sldMkLst>
        <pc:spChg chg="del">
          <ac:chgData name="Nuttanun Meekaew" userId="97c6f7af9f23cd1b" providerId="LiveId" clId="{0230A4F6-0A36-D44B-9999-987E17B46DE7}" dt="2018-11-22T17:04:32.615" v="701" actId="931"/>
          <ac:spMkLst>
            <pc:docMk/>
            <pc:sldMk cId="4089551653" sldId="318"/>
            <ac:spMk id="3" creationId="{28D61090-9504-4303-9EFB-713B51AB30DE}"/>
          </ac:spMkLst>
        </pc:spChg>
        <pc:picChg chg="del">
          <ac:chgData name="Nuttanun Meekaew" userId="97c6f7af9f23cd1b" providerId="LiveId" clId="{0230A4F6-0A36-D44B-9999-987E17B46DE7}" dt="2018-11-22T17:03:06.253" v="700" actId="478"/>
          <ac:picMkLst>
            <pc:docMk/>
            <pc:sldMk cId="4089551653" sldId="318"/>
            <ac:picMk id="4" creationId="{4EF6E4A3-1582-4F3C-AA6C-56486F3F6D6E}"/>
          </ac:picMkLst>
        </pc:picChg>
        <pc:picChg chg="add mod ord">
          <ac:chgData name="Nuttanun Meekaew" userId="97c6f7af9f23cd1b" providerId="LiveId" clId="{0230A4F6-0A36-D44B-9999-987E17B46DE7}" dt="2018-11-22T17:04:40.878" v="706" actId="1076"/>
          <ac:picMkLst>
            <pc:docMk/>
            <pc:sldMk cId="4089551653" sldId="318"/>
            <ac:picMk id="5" creationId="{BAECB51D-2737-5C44-8433-726F57B079C2}"/>
          </ac:picMkLst>
        </pc:picChg>
      </pc:sldChg>
    </pc:docChg>
  </pc:docChgLst>
  <pc:docChgLst>
    <pc:chgData name="Nuttanun Meekaew" userId="97c6f7af9f23cd1b" providerId="LiveId" clId="{FCCC4FB6-4F76-4BD4-A935-E9AF03308402}"/>
    <pc:docChg chg="custSel addSld delSld modSld sldOrd">
      <pc:chgData name="Nuttanun Meekaew" userId="97c6f7af9f23cd1b" providerId="LiveId" clId="{FCCC4FB6-4F76-4BD4-A935-E9AF03308402}" dt="2018-11-20T16:17:33.685" v="307" actId="20577"/>
      <pc:docMkLst>
        <pc:docMk/>
      </pc:docMkLst>
      <pc:sldChg chg="modSp">
        <pc:chgData name="Nuttanun Meekaew" userId="97c6f7af9f23cd1b" providerId="LiveId" clId="{FCCC4FB6-4F76-4BD4-A935-E9AF03308402}" dt="2018-11-20T16:17:33.685" v="307" actId="20577"/>
        <pc:sldMkLst>
          <pc:docMk/>
          <pc:sldMk cId="2787724388" sldId="259"/>
        </pc:sldMkLst>
        <pc:spChg chg="mod">
          <ac:chgData name="Nuttanun Meekaew" userId="97c6f7af9f23cd1b" providerId="LiveId" clId="{FCCC4FB6-4F76-4BD4-A935-E9AF03308402}" dt="2018-11-20T16:17:33.685" v="307" actId="20577"/>
          <ac:spMkLst>
            <pc:docMk/>
            <pc:sldMk cId="2787724388" sldId="259"/>
            <ac:spMk id="3" creationId="{CBD57371-656F-4921-831A-22C22703B783}"/>
          </ac:spMkLst>
        </pc:spChg>
      </pc:sldChg>
      <pc:sldChg chg="delSp modSp">
        <pc:chgData name="Nuttanun Meekaew" userId="97c6f7af9f23cd1b" providerId="LiveId" clId="{FCCC4FB6-4F76-4BD4-A935-E9AF03308402}" dt="2018-11-17T08:17:44.303" v="293" actId="1076"/>
        <pc:sldMkLst>
          <pc:docMk/>
          <pc:sldMk cId="995359450" sldId="311"/>
        </pc:sldMkLst>
        <pc:spChg chg="mod">
          <ac:chgData name="Nuttanun Meekaew" userId="97c6f7af9f23cd1b" providerId="LiveId" clId="{FCCC4FB6-4F76-4BD4-A935-E9AF03308402}" dt="2018-11-17T07:31:42.350" v="109" actId="20577"/>
          <ac:spMkLst>
            <pc:docMk/>
            <pc:sldMk cId="995359450" sldId="311"/>
            <ac:spMk id="3" creationId="{F4251AD3-A832-9649-B14C-33FE64FCE0A1}"/>
          </ac:spMkLst>
        </pc:spChg>
        <pc:picChg chg="mod">
          <ac:chgData name="Nuttanun Meekaew" userId="97c6f7af9f23cd1b" providerId="LiveId" clId="{FCCC4FB6-4F76-4BD4-A935-E9AF03308402}" dt="2018-11-17T08:17:44.303" v="293" actId="1076"/>
          <ac:picMkLst>
            <pc:docMk/>
            <pc:sldMk cId="995359450" sldId="311"/>
            <ac:picMk id="6" creationId="{29E6365E-261B-1941-A3E7-8FC62D8C7EBA}"/>
          </ac:picMkLst>
        </pc:picChg>
        <pc:picChg chg="del mod">
          <ac:chgData name="Nuttanun Meekaew" userId="97c6f7af9f23cd1b" providerId="LiveId" clId="{FCCC4FB6-4F76-4BD4-A935-E9AF03308402}" dt="2018-11-17T07:30:59.070" v="86" actId="478"/>
          <ac:picMkLst>
            <pc:docMk/>
            <pc:sldMk cId="995359450" sldId="311"/>
            <ac:picMk id="9" creationId="{B009194C-84F5-F842-88EA-2D24C017979E}"/>
          </ac:picMkLst>
        </pc:picChg>
        <pc:picChg chg="del mod">
          <ac:chgData name="Nuttanun Meekaew" userId="97c6f7af9f23cd1b" providerId="LiveId" clId="{FCCC4FB6-4F76-4BD4-A935-E9AF03308402}" dt="2018-11-17T07:45:45.292" v="286" actId="478"/>
          <ac:picMkLst>
            <pc:docMk/>
            <pc:sldMk cId="995359450" sldId="311"/>
            <ac:picMk id="11" creationId="{FA374A01-5BB2-4845-B50C-293ED981CD08}"/>
          </ac:picMkLst>
        </pc:picChg>
      </pc:sldChg>
      <pc:sldChg chg="addSp modSp add ord">
        <pc:chgData name="Nuttanun Meekaew" userId="97c6f7af9f23cd1b" providerId="LiveId" clId="{FCCC4FB6-4F76-4BD4-A935-E9AF03308402}" dt="2018-11-17T07:40:42.842" v="176"/>
        <pc:sldMkLst>
          <pc:docMk/>
          <pc:sldMk cId="3010237055" sldId="312"/>
        </pc:sldMkLst>
        <pc:spChg chg="mod">
          <ac:chgData name="Nuttanun Meekaew" userId="97c6f7af9f23cd1b" providerId="LiveId" clId="{FCCC4FB6-4F76-4BD4-A935-E9AF03308402}" dt="2018-11-17T07:30:04.304" v="43"/>
          <ac:spMkLst>
            <pc:docMk/>
            <pc:sldMk cId="3010237055" sldId="312"/>
            <ac:spMk id="2" creationId="{20F4D4A7-A185-4E9D-A143-6ECE845A7DCD}"/>
          </ac:spMkLst>
        </pc:spChg>
        <pc:spChg chg="mod">
          <ac:chgData name="Nuttanun Meekaew" userId="97c6f7af9f23cd1b" providerId="LiveId" clId="{FCCC4FB6-4F76-4BD4-A935-E9AF03308402}" dt="2018-11-17T07:34:26.755" v="175" actId="20577"/>
          <ac:spMkLst>
            <pc:docMk/>
            <pc:sldMk cId="3010237055" sldId="312"/>
            <ac:spMk id="3" creationId="{04792C48-B1A5-4E74-AA9E-65C233FF6304}"/>
          </ac:spMkLst>
        </pc:spChg>
        <pc:picChg chg="add mod">
          <ac:chgData name="Nuttanun Meekaew" userId="97c6f7af9f23cd1b" providerId="LiveId" clId="{FCCC4FB6-4F76-4BD4-A935-E9AF03308402}" dt="2018-11-17T07:31:51.749" v="111" actId="1076"/>
          <ac:picMkLst>
            <pc:docMk/>
            <pc:sldMk cId="3010237055" sldId="312"/>
            <ac:picMk id="4" creationId="{148DD83A-C141-44D1-9767-6857448193DC}"/>
          </ac:picMkLst>
        </pc:picChg>
      </pc:sldChg>
      <pc:sldChg chg="addSp modSp add">
        <pc:chgData name="Nuttanun Meekaew" userId="97c6f7af9f23cd1b" providerId="LiveId" clId="{FCCC4FB6-4F76-4BD4-A935-E9AF03308402}" dt="2018-11-17T07:45:57.685" v="292" actId="14100"/>
        <pc:sldMkLst>
          <pc:docMk/>
          <pc:sldMk cId="807208831" sldId="313"/>
        </pc:sldMkLst>
        <pc:spChg chg="mod">
          <ac:chgData name="Nuttanun Meekaew" userId="97c6f7af9f23cd1b" providerId="LiveId" clId="{FCCC4FB6-4F76-4BD4-A935-E9AF03308402}" dt="2018-11-17T07:40:52.202" v="178"/>
          <ac:spMkLst>
            <pc:docMk/>
            <pc:sldMk cId="807208831" sldId="313"/>
            <ac:spMk id="2" creationId="{556B20B0-1461-46D4-B3BA-9EDCBAD80C66}"/>
          </ac:spMkLst>
        </pc:spChg>
        <pc:spChg chg="mod">
          <ac:chgData name="Nuttanun Meekaew" userId="97c6f7af9f23cd1b" providerId="LiveId" clId="{FCCC4FB6-4F76-4BD4-A935-E9AF03308402}" dt="2018-11-17T07:45:32.567" v="283" actId="14100"/>
          <ac:spMkLst>
            <pc:docMk/>
            <pc:sldMk cId="807208831" sldId="313"/>
            <ac:spMk id="3" creationId="{05F6D1B3-AB19-4BFB-9F3F-6E197D2B9AA3}"/>
          </ac:spMkLst>
        </pc:spChg>
        <pc:picChg chg="add mod">
          <ac:chgData name="Nuttanun Meekaew" userId="97c6f7af9f23cd1b" providerId="LiveId" clId="{FCCC4FB6-4F76-4BD4-A935-E9AF03308402}" dt="2018-11-17T07:45:57.685" v="292" actId="14100"/>
          <ac:picMkLst>
            <pc:docMk/>
            <pc:sldMk cId="807208831" sldId="313"/>
            <ac:picMk id="4" creationId="{B768A976-9DF9-4326-830F-957038BD62D0}"/>
          </ac:picMkLst>
        </pc:picChg>
      </pc:sldChg>
      <pc:sldChg chg="addSp modSp add">
        <pc:chgData name="Nuttanun Meekaew" userId="97c6f7af9f23cd1b" providerId="LiveId" clId="{FCCC4FB6-4F76-4BD4-A935-E9AF03308402}" dt="2018-11-17T08:28:10.609" v="306"/>
        <pc:sldMkLst>
          <pc:docMk/>
          <pc:sldMk cId="3546500341" sldId="314"/>
        </pc:sldMkLst>
        <pc:spChg chg="mod">
          <ac:chgData name="Nuttanun Meekaew" userId="97c6f7af9f23cd1b" providerId="LiveId" clId="{FCCC4FB6-4F76-4BD4-A935-E9AF03308402}" dt="2018-11-17T08:28:10.609" v="306"/>
          <ac:spMkLst>
            <pc:docMk/>
            <pc:sldMk cId="3546500341" sldId="314"/>
            <ac:spMk id="2" creationId="{0C8DDF43-22DB-465C-B171-DECE3CC4E7F4}"/>
          </ac:spMkLst>
        </pc:spChg>
        <pc:picChg chg="add mod modCrop">
          <ac:chgData name="Nuttanun Meekaew" userId="97c6f7af9f23cd1b" providerId="LiveId" clId="{FCCC4FB6-4F76-4BD4-A935-E9AF03308402}" dt="2018-11-17T08:28:02.998" v="305" actId="14100"/>
          <ac:picMkLst>
            <pc:docMk/>
            <pc:sldMk cId="3546500341" sldId="314"/>
            <ac:picMk id="4" creationId="{4EF6E4A3-1582-4F3C-AA6C-56486F3F6D6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66FF-F86F-42C2-81C7-DFE5F7C469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Interesting case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4D088-6BE5-4C84-A7A7-CC26C2386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Diagnosis : rupture globe right eye </a:t>
            </a:r>
          </a:p>
          <a:p>
            <a:r>
              <a:rPr lang="en-US" dirty="0"/>
              <a:t>Operation : repair globe right eye</a:t>
            </a:r>
          </a:p>
        </p:txBody>
      </p:sp>
    </p:spTree>
    <p:extLst>
      <p:ext uri="{BB962C8B-B14F-4D97-AF65-F5344CB8AC3E}">
        <p14:creationId xmlns:p14="http://schemas.microsoft.com/office/powerpoint/2010/main" val="352791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4397-D1E3-41DD-9385-84BD8AD1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R1 Investigation 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1E4F9-182D-4661-9789-7DBD3B2C8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3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601F-9ABD-4F17-BC50-CECF72214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84A74-BA81-4984-9039-D3F055434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CBC : </a:t>
            </a:r>
          </a:p>
          <a:p>
            <a:pPr lvl="1"/>
            <a:r>
              <a:rPr lang="en-US" dirty="0"/>
              <a:t>Hb = 16 gm/dL  </a:t>
            </a:r>
            <a:r>
              <a:rPr lang="en-US" dirty="0" err="1"/>
              <a:t>Hct</a:t>
            </a:r>
            <a:r>
              <a:rPr lang="en-US" dirty="0"/>
              <a:t> = 49 % Platelet = 325,000 /mm3 </a:t>
            </a:r>
          </a:p>
          <a:p>
            <a:r>
              <a:rPr lang="en-US" dirty="0"/>
              <a:t>Electrolyte : </a:t>
            </a:r>
          </a:p>
          <a:p>
            <a:pPr lvl="1"/>
            <a:r>
              <a:rPr lang="en-US" dirty="0"/>
              <a:t>Na = 139 K = 4.0    Cl = 107    HCO3   = 24  BUN : 15.3 g/dL  Cr : 0.85 mg/d</a:t>
            </a:r>
          </a:p>
          <a:p>
            <a:r>
              <a:rPr lang="en-US" dirty="0"/>
              <a:t>CXR : no infiltration, no cardiomegaly</a:t>
            </a:r>
          </a:p>
          <a:p>
            <a:r>
              <a:rPr lang="en-US" dirty="0"/>
              <a:t>EKG : NSR rate 60 bpm</a:t>
            </a:r>
          </a:p>
        </p:txBody>
      </p:sp>
    </p:spTree>
    <p:extLst>
      <p:ext uri="{BB962C8B-B14F-4D97-AF65-F5344CB8AC3E}">
        <p14:creationId xmlns:p14="http://schemas.microsoft.com/office/powerpoint/2010/main" val="138398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FB9C-7CA2-4D64-946E-CEB6F7006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R1 Problem List?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66C31-093A-4BCD-B54D-CD2DC2C77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5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FB9C-7CA2-4D64-946E-CEB6F7006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R1 Problem List?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66C31-093A-4BCD-B54D-CD2DC2C77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Rupture globe at Right eye </a:t>
            </a:r>
          </a:p>
          <a:p>
            <a:r>
              <a:rPr lang="en-US" dirty="0"/>
              <a:t>Obesity</a:t>
            </a:r>
          </a:p>
          <a:p>
            <a:r>
              <a:rPr lang="en-US" dirty="0"/>
              <a:t>Underlying disease: HT DLP</a:t>
            </a:r>
          </a:p>
        </p:txBody>
      </p:sp>
    </p:spTree>
    <p:extLst>
      <p:ext uri="{BB962C8B-B14F-4D97-AF65-F5344CB8AC3E}">
        <p14:creationId xmlns:p14="http://schemas.microsoft.com/office/powerpoint/2010/main" val="26622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11BEA-3EF6-4C34-B7E0-BBBB675BD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ASA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14CBD-A1D0-4198-A3C2-931970E26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ASA class II E</a:t>
            </a:r>
          </a:p>
        </p:txBody>
      </p:sp>
    </p:spTree>
    <p:extLst>
      <p:ext uri="{BB962C8B-B14F-4D97-AF65-F5344CB8AC3E}">
        <p14:creationId xmlns:p14="http://schemas.microsoft.com/office/powerpoint/2010/main" val="961204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7702E-B531-457A-ACAD-94279433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Preoperative evaluation and preparation R2?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FC12E-D6DB-43CD-B0FF-B5E833A79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53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B12C-6F4B-4E41-8EA6-682EA8C5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Preoperative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84DD7-D0EA-4D6D-85F0-A24787C95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Ruptured globe injury : </a:t>
            </a:r>
          </a:p>
          <a:p>
            <a:pPr lvl="1"/>
            <a:r>
              <a:rPr lang="en-US" dirty="0"/>
              <a:t>Exclude associated injury </a:t>
            </a:r>
          </a:p>
          <a:p>
            <a:pPr lvl="1"/>
            <a:r>
              <a:rPr lang="en-US" dirty="0"/>
              <a:t>Discuss goal of treatment with ophthalmologist </a:t>
            </a:r>
          </a:p>
          <a:p>
            <a:pPr lvl="1"/>
            <a:r>
              <a:rPr lang="en-US" dirty="0"/>
              <a:t>Prevent increased IOP </a:t>
            </a:r>
          </a:p>
          <a:p>
            <a:pPr lvl="1"/>
            <a:r>
              <a:rPr lang="en-US" dirty="0"/>
              <a:t>Prevent medication that induce nausea/vomiting</a:t>
            </a:r>
          </a:p>
          <a:p>
            <a:pPr lvl="1"/>
            <a:r>
              <a:rPr lang="en-US" dirty="0"/>
              <a:t>Surgery should be perform within 12 hr. to minimized infection and others complication</a:t>
            </a:r>
          </a:p>
        </p:txBody>
      </p:sp>
    </p:spTree>
    <p:extLst>
      <p:ext uri="{BB962C8B-B14F-4D97-AF65-F5344CB8AC3E}">
        <p14:creationId xmlns:p14="http://schemas.microsoft.com/office/powerpoint/2010/main" val="2144471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5F02-0B96-4D0B-8228-9462FD37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Preoperative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1D501-B810-4A39-851F-689109FCE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2. Obesity</a:t>
            </a:r>
          </a:p>
          <a:p>
            <a:pPr lvl="1"/>
            <a:r>
              <a:rPr lang="en-US" dirty="0"/>
              <a:t>Difficult airway </a:t>
            </a:r>
          </a:p>
          <a:p>
            <a:pPr lvl="1"/>
            <a:r>
              <a:rPr lang="en-US"/>
              <a:t>OSA 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05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608D2-D2A0-42BD-A5CE-13DCF814F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Preoperative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618FD-DD12-468F-AF2D-1BB13231B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Hypertension </a:t>
            </a:r>
          </a:p>
          <a:p>
            <a:pPr lvl="1"/>
            <a:r>
              <a:rPr lang="en-US" dirty="0"/>
              <a:t>Continue anti-hypertensive drug </a:t>
            </a:r>
          </a:p>
          <a:p>
            <a:pPr lvl="1"/>
            <a:r>
              <a:rPr lang="en-US" dirty="0"/>
              <a:t>Exam end organ damage : cardiac , renal , cerebral involvement </a:t>
            </a:r>
          </a:p>
          <a:p>
            <a:pPr lvl="1"/>
            <a:r>
              <a:rPr lang="en-US" dirty="0"/>
              <a:t>Evaluated EKG, CXR, serum creatinine to evaluate end organ damaged</a:t>
            </a:r>
          </a:p>
        </p:txBody>
      </p:sp>
    </p:spTree>
    <p:extLst>
      <p:ext uri="{BB962C8B-B14F-4D97-AF65-F5344CB8AC3E}">
        <p14:creationId xmlns:p14="http://schemas.microsoft.com/office/powerpoint/2010/main" val="2460163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1332-A0B2-4594-905E-11821EC5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CBE5D-AB20-444D-8158-CD9D1AF75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 NPO </a:t>
            </a:r>
          </a:p>
          <a:p>
            <a:r>
              <a:rPr lang="en-US" dirty="0"/>
              <a:t>Inform Consent </a:t>
            </a:r>
          </a:p>
          <a:p>
            <a:r>
              <a:rPr lang="en-US" dirty="0"/>
              <a:t>Force air warmer</a:t>
            </a:r>
          </a:p>
          <a:p>
            <a:r>
              <a:rPr lang="en-US" dirty="0"/>
              <a:t>Warm Isotonic fluid  </a:t>
            </a:r>
          </a:p>
          <a:p>
            <a:r>
              <a:rPr lang="en-US" dirty="0"/>
              <a:t>No G/M blood component </a:t>
            </a:r>
          </a:p>
          <a:p>
            <a:r>
              <a:rPr lang="en-US" dirty="0"/>
              <a:t>Prepare drug for blunt airway reflex (such as lidocaine , esmolol, labetalol</a:t>
            </a:r>
            <a:r>
              <a:rPr lang="th-TH" dirty="0"/>
              <a:t>)</a:t>
            </a:r>
            <a:r>
              <a:rPr lang="en-US" dirty="0"/>
              <a:t> </a:t>
            </a:r>
          </a:p>
          <a:p>
            <a:r>
              <a:rPr lang="en-US" dirty="0"/>
              <a:t>Difficult airway management Ex. Video laryngoscope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2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4B7A-B8DF-4984-86C4-66CAC624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FE4EA-1F49-4E04-B137-1E1C4824B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Case </a:t>
            </a:r>
            <a:r>
              <a:rPr lang="th-TH" sz="2800" dirty="0"/>
              <a:t>ผู้ป่วยชายไทย อายุ </a:t>
            </a:r>
            <a:r>
              <a:rPr lang="en-US" sz="2800" dirty="0"/>
              <a:t>42</a:t>
            </a:r>
            <a:r>
              <a:rPr lang="th-TH" sz="2800" dirty="0"/>
              <a:t> ปี </a:t>
            </a:r>
            <a:endParaRPr lang="en-US" sz="2800" dirty="0"/>
          </a:p>
          <a:p>
            <a:r>
              <a:rPr lang="en-US" sz="2800" dirty="0"/>
              <a:t>Chief complaint : </a:t>
            </a:r>
            <a:r>
              <a:rPr lang="th-TH" sz="2800" dirty="0"/>
              <a:t>ปวดตาขวา </a:t>
            </a:r>
            <a:r>
              <a:rPr lang="en-US" sz="2800" dirty="0"/>
              <a:t>8</a:t>
            </a:r>
            <a:r>
              <a:rPr lang="th-TH" sz="2800" dirty="0"/>
              <a:t> ชม ก่อนมา รพ. </a:t>
            </a:r>
            <a:endParaRPr lang="en-US" sz="2800" dirty="0"/>
          </a:p>
          <a:p>
            <a:r>
              <a:rPr lang="en-US" sz="2800" dirty="0"/>
              <a:t>Present illness :  8 </a:t>
            </a:r>
            <a:r>
              <a:rPr lang="th-TH" sz="2800" dirty="0"/>
              <a:t>ชม. ก่อนมา รพ. ขณะงัดท่อนไม้ ไม้กระเด็นกระแทกตาด้านขวา ปวดตา ลืมตาไม่ขึ้น รู้สึกเหมือนมีน้ำไหลออกจากลูกตา ตามัวมองไม่ชัด ไม่สลบ จำเหตุการณ์ได้ จึงล้างตาเองอาการไม่ดีขึ้นจึงไป รพ</a:t>
            </a:r>
            <a:r>
              <a:rPr lang="en-US" sz="2800" dirty="0"/>
              <a:t>.</a:t>
            </a:r>
            <a:r>
              <a:rPr lang="th-TH" sz="2800" dirty="0"/>
              <a:t>วิภาราม แล้วส่งตัวมารักษาต่อที่ รพ</a:t>
            </a:r>
            <a:r>
              <a:rPr lang="en-US" sz="2800" dirty="0"/>
              <a:t>.</a:t>
            </a:r>
            <a:r>
              <a:rPr lang="th-TH" sz="2800" dirty="0"/>
              <a:t>พระมงกุฎเกล้า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6479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995EF-339D-436B-AC9A-B68A0885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0D83F-E2C6-4B27-B801-A68725C6A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 , RA or LA?</a:t>
            </a:r>
          </a:p>
        </p:txBody>
      </p:sp>
    </p:spTree>
    <p:extLst>
      <p:ext uri="{BB962C8B-B14F-4D97-AF65-F5344CB8AC3E}">
        <p14:creationId xmlns:p14="http://schemas.microsoft.com/office/powerpoint/2010/main" val="3708566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7799-09AA-41CA-A595-8AC6B802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16BC2-2A59-4911-A44B-83BFA8988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Regional anesthesia </a:t>
            </a:r>
            <a:r>
              <a:rPr lang="th-TH" dirty="0"/>
              <a:t>(</a:t>
            </a:r>
            <a:r>
              <a:rPr lang="en-US" dirty="0"/>
              <a:t>Retrobulbar or peribulbar</a:t>
            </a:r>
            <a:r>
              <a:rPr lang="th-TH" dirty="0"/>
              <a:t>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Increase IOP (volume of local anesthesia)</a:t>
            </a:r>
          </a:p>
          <a:p>
            <a:pPr lvl="1"/>
            <a:r>
              <a:rPr lang="en-US" dirty="0"/>
              <a:t>Not Fully immobilize</a:t>
            </a:r>
          </a:p>
          <a:p>
            <a:r>
              <a:rPr lang="en-US" dirty="0"/>
              <a:t>Local anesthesia with IV sedation</a:t>
            </a:r>
          </a:p>
          <a:p>
            <a:pPr lvl="1"/>
            <a:r>
              <a:rPr lang="en-US" dirty="0"/>
              <a:t>Use when GA is contraindicated</a:t>
            </a:r>
          </a:p>
        </p:txBody>
      </p:sp>
    </p:spTree>
    <p:extLst>
      <p:ext uri="{BB962C8B-B14F-4D97-AF65-F5344CB8AC3E}">
        <p14:creationId xmlns:p14="http://schemas.microsoft.com/office/powerpoint/2010/main" val="993785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A8925-0BA3-4FFF-97C8-8F5463A7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FB00E-4B82-4CB3-83B2-06E1E4BA0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anesthesia</a:t>
            </a:r>
          </a:p>
          <a:p>
            <a:pPr lvl="1"/>
            <a:r>
              <a:rPr lang="en-US" dirty="0"/>
              <a:t>Preferred technique for open-globe injuries</a:t>
            </a:r>
          </a:p>
          <a:p>
            <a:pPr lvl="2"/>
            <a:r>
              <a:rPr lang="en-US" dirty="0"/>
              <a:t>Fully immobilize</a:t>
            </a:r>
          </a:p>
          <a:p>
            <a:pPr lvl="2"/>
            <a:r>
              <a:rPr lang="en-US" dirty="0"/>
              <a:t>No time limit for the procedure</a:t>
            </a:r>
          </a:p>
        </p:txBody>
      </p:sp>
    </p:spTree>
    <p:extLst>
      <p:ext uri="{BB962C8B-B14F-4D97-AF65-F5344CB8AC3E}">
        <p14:creationId xmlns:p14="http://schemas.microsoft.com/office/powerpoint/2010/main" val="242821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5B25-1733-4382-901F-606F0AFE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Intraoperative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22101-BCB5-4AE4-8D4C-D930833B4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Choice of anesthesia : GA with Oral RAE </a:t>
            </a:r>
          </a:p>
          <a:p>
            <a:r>
              <a:rPr lang="en-US" dirty="0"/>
              <a:t>Monitoring </a:t>
            </a:r>
          </a:p>
          <a:p>
            <a:pPr lvl="1"/>
            <a:r>
              <a:rPr lang="en-US" dirty="0"/>
              <a:t>NIBP, SpO2, EKG, EtCO2</a:t>
            </a:r>
          </a:p>
          <a:p>
            <a:pPr lvl="1"/>
            <a:r>
              <a:rPr lang="en-US" dirty="0"/>
              <a:t>TOF </a:t>
            </a:r>
          </a:p>
          <a:p>
            <a:r>
              <a:rPr lang="en-US" dirty="0"/>
              <a:t>Position : Supine</a:t>
            </a:r>
          </a:p>
        </p:txBody>
      </p:sp>
      <p:pic>
        <p:nvPicPr>
          <p:cNvPr id="1026" name="Picture 2" descr="à¸à¸¥à¸à¸²à¸£à¸à¹à¸à¸«à¸²à¸£à¸¹à¸à¸ à¸²à¸à¸ªà¸³à¸«à¸£à¸±à¸ oral rae intubation">
            <a:extLst>
              <a:ext uri="{FF2B5EF4-FFF2-40B4-BE49-F238E27FC236}">
                <a16:creationId xmlns:a16="http://schemas.microsoft.com/office/drawing/2014/main" id="{93C8B767-954D-4F56-8BA2-A5C14CFB6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" r="1346" b="19179"/>
          <a:stretch/>
        </p:blipFill>
        <p:spPr bwMode="auto">
          <a:xfrm>
            <a:off x="6696222" y="4040035"/>
            <a:ext cx="4200375" cy="210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à¸à¸¥à¸à¸²à¸£à¸à¹à¸à¸«à¸²à¸£à¸¹à¸à¸ à¸²à¸à¸ªà¸³à¸«à¸£à¸±à¸ oral rae intubation">
            <a:extLst>
              <a:ext uri="{FF2B5EF4-FFF2-40B4-BE49-F238E27FC236}">
                <a16:creationId xmlns:a16="http://schemas.microsoft.com/office/drawing/2014/main" id="{C0A6D51D-5CC5-40AC-B203-023DEBE7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930" y="1634065"/>
            <a:ext cx="3009667" cy="210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452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AAA0-AD89-495A-9D3A-6E52F06C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Anesthetic consideration R3?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57AC9-7B38-435C-A4AA-3C2A94449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35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5D0F-47D0-4A64-AD4F-E961E111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Anesthetic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B7928-E276-4F80-8DEA-3210D596C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intraocular pressure </a:t>
            </a:r>
          </a:p>
          <a:p>
            <a:pPr lvl="1"/>
            <a:r>
              <a:rPr lang="en-US" dirty="0"/>
              <a:t>Smooth induction and intubation</a:t>
            </a:r>
          </a:p>
          <a:p>
            <a:pPr lvl="1"/>
            <a:r>
              <a:rPr lang="en-US" dirty="0"/>
              <a:t>Maintain IOP </a:t>
            </a:r>
          </a:p>
          <a:p>
            <a:pPr lvl="1"/>
            <a:r>
              <a:rPr lang="en-US" dirty="0"/>
              <a:t>Smooth emergence and </a:t>
            </a:r>
            <a:r>
              <a:rPr lang="en-US" dirty="0" err="1"/>
              <a:t>extubation</a:t>
            </a:r>
            <a:endParaRPr lang="en-US" dirty="0"/>
          </a:p>
          <a:p>
            <a:r>
              <a:rPr lang="en-US" dirty="0"/>
              <a:t>Concern severe </a:t>
            </a:r>
            <a:r>
              <a:rPr lang="en-US" dirty="0" err="1"/>
              <a:t>oculocardiac</a:t>
            </a:r>
            <a:r>
              <a:rPr lang="en-US" dirty="0"/>
              <a:t> reflex</a:t>
            </a:r>
            <a:endParaRPr lang="th-TH" dirty="0"/>
          </a:p>
          <a:p>
            <a:r>
              <a:rPr lang="en-US" dirty="0"/>
              <a:t>Motionless field </a:t>
            </a:r>
          </a:p>
        </p:txBody>
      </p:sp>
    </p:spTree>
    <p:extLst>
      <p:ext uri="{BB962C8B-B14F-4D97-AF65-F5344CB8AC3E}">
        <p14:creationId xmlns:p14="http://schemas.microsoft.com/office/powerpoint/2010/main" val="1499101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E4AB-74D7-4FDE-9B6C-30FFCAB3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 endotracheal intubation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8484E-D406-4CA3-9C72-61EDA05A7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Prevent the rising of BP, HR during intubation </a:t>
            </a:r>
          </a:p>
          <a:p>
            <a:r>
              <a:rPr lang="en-US" dirty="0"/>
              <a:t>Fentanyl 7-8 mcg/kg IV with induction </a:t>
            </a:r>
          </a:p>
          <a:p>
            <a:r>
              <a:rPr lang="en-US" dirty="0"/>
              <a:t>Lidocaine 1.5 mg/kg IV 2min before intubation </a:t>
            </a:r>
          </a:p>
          <a:p>
            <a:r>
              <a:rPr lang="en-US" dirty="0"/>
              <a:t>Nicardipine 0.015-0.03 mg/kg IV 2min before intubation </a:t>
            </a:r>
          </a:p>
          <a:p>
            <a:r>
              <a:rPr lang="en-US" dirty="0"/>
              <a:t>Esmolol 0.5-2 mg/kg IV </a:t>
            </a:r>
          </a:p>
          <a:p>
            <a:r>
              <a:rPr lang="en-US" dirty="0"/>
              <a:t>Labetalol 0.15-0.45 mg/kg IV</a:t>
            </a:r>
          </a:p>
        </p:txBody>
      </p:sp>
    </p:spTree>
    <p:extLst>
      <p:ext uri="{BB962C8B-B14F-4D97-AF65-F5344CB8AC3E}">
        <p14:creationId xmlns:p14="http://schemas.microsoft.com/office/powerpoint/2010/main" val="4058484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40E6-D83E-437A-ACA6-6EB7C632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Maintain IOP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FCDAD-333E-44D3-8D57-CCE9A644B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10260495" cy="3318936"/>
          </a:xfrm>
        </p:spPr>
        <p:txBody>
          <a:bodyPr>
            <a:normAutofit/>
          </a:bodyPr>
          <a:lstStyle/>
          <a:p>
            <a:r>
              <a:rPr lang="en-US" dirty="0"/>
              <a:t>Normal IOP : 10-21.7 mmHg </a:t>
            </a:r>
            <a:r>
              <a:rPr lang="th-TH" dirty="0"/>
              <a:t>(</a:t>
            </a:r>
            <a:r>
              <a:rPr lang="en-US" dirty="0"/>
              <a:t>abnormal &gt; 22 mmHg</a:t>
            </a:r>
            <a:r>
              <a:rPr lang="th-TH" dirty="0"/>
              <a:t>)</a:t>
            </a:r>
            <a:endParaRPr lang="en-US" dirty="0"/>
          </a:p>
          <a:p>
            <a:r>
              <a:rPr lang="en-US" dirty="0"/>
              <a:t>Cough, strain or vomiting increase IOP 30-40 mmHg </a:t>
            </a:r>
          </a:p>
          <a:p>
            <a:r>
              <a:rPr lang="en-US" dirty="0"/>
              <a:t>Forceful eyelid squeeze increase IOP more than 50 mmHg</a:t>
            </a:r>
          </a:p>
        </p:txBody>
      </p:sp>
    </p:spTree>
    <p:extLst>
      <p:ext uri="{BB962C8B-B14F-4D97-AF65-F5344CB8AC3E}">
        <p14:creationId xmlns:p14="http://schemas.microsoft.com/office/powerpoint/2010/main" val="4079539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813D4-BCD7-4E79-8549-EA5EB5D3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 IOP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A0C01-0D8A-4078-9076-081BF3BF3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3 main factors influencing IOP </a:t>
            </a:r>
          </a:p>
          <a:p>
            <a:r>
              <a:rPr lang="en-US" dirty="0"/>
              <a:t>1. External pressure on the eye </a:t>
            </a:r>
          </a:p>
          <a:p>
            <a:pPr lvl="1"/>
            <a:r>
              <a:rPr lang="en-US" dirty="0"/>
              <a:t>Contraction of EOM </a:t>
            </a:r>
          </a:p>
          <a:p>
            <a:pPr lvl="1"/>
            <a:r>
              <a:rPr lang="en-US" dirty="0"/>
              <a:t>Venous congestion of orbital vein (vomiting, coughing) </a:t>
            </a:r>
          </a:p>
          <a:p>
            <a:pPr lvl="1"/>
            <a:r>
              <a:rPr lang="en-US" dirty="0"/>
              <a:t>Orbital tumor </a:t>
            </a:r>
          </a:p>
          <a:p>
            <a:r>
              <a:rPr lang="en-US" dirty="0"/>
              <a:t>2. Scleral rigidity </a:t>
            </a:r>
          </a:p>
          <a:p>
            <a:r>
              <a:rPr lang="en-US" dirty="0"/>
              <a:t>3. Changes in intraocular content : semisolid </a:t>
            </a:r>
            <a:r>
              <a:rPr lang="th-TH" dirty="0"/>
              <a:t>(</a:t>
            </a:r>
            <a:r>
              <a:rPr lang="en-US" dirty="0"/>
              <a:t>lens vitreous intraocular tumor</a:t>
            </a:r>
            <a:r>
              <a:rPr lang="th-TH" dirty="0"/>
              <a:t>)</a:t>
            </a:r>
            <a:r>
              <a:rPr lang="en-US" dirty="0"/>
              <a:t> , </a:t>
            </a:r>
            <a:r>
              <a:rPr lang="en-US" dirty="0">
                <a:solidFill>
                  <a:srgbClr val="FF0000"/>
                </a:solidFill>
              </a:rPr>
              <a:t>fluid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37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86A3-CDCE-483F-AE51-A39271501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influencing IOP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B1B6E7-8F3D-4F4A-8029-D750B4D20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224" t="27210" r="34217" b="29542"/>
          <a:stretch/>
        </p:blipFill>
        <p:spPr>
          <a:xfrm>
            <a:off x="6400800" y="2370405"/>
            <a:ext cx="4715480" cy="3815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ACB3D6-BAE3-4F1D-A1C2-D3ECA2216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1" t="37278" r="37461" b="22038"/>
          <a:stretch/>
        </p:blipFill>
        <p:spPr>
          <a:xfrm>
            <a:off x="1525173" y="2370406"/>
            <a:ext cx="4715480" cy="38152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DFA1BC-6833-4CFF-AA86-E29EB67B255A}"/>
              </a:ext>
            </a:extLst>
          </p:cNvPr>
          <p:cNvSpPr/>
          <p:nvPr/>
        </p:nvSpPr>
        <p:spPr>
          <a:xfrm>
            <a:off x="760245" y="3429000"/>
            <a:ext cx="4094383" cy="8050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Increase choroidal volume elevate IOP </a:t>
            </a:r>
          </a:p>
          <a:p>
            <a:r>
              <a:rPr lang="en-US" dirty="0">
                <a:solidFill>
                  <a:srgbClr val="FF0000"/>
                </a:solidFill>
              </a:rPr>
              <a:t>• Hypercapnia cause choroidal congestion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C3069-0293-41A4-884D-C93CBE193C30}"/>
              </a:ext>
            </a:extLst>
          </p:cNvPr>
          <p:cNvSpPr/>
          <p:nvPr/>
        </p:nvSpPr>
        <p:spPr>
          <a:xfrm>
            <a:off x="7109793" y="811433"/>
            <a:ext cx="4431678" cy="18387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Inhalation agents </a:t>
            </a:r>
          </a:p>
          <a:p>
            <a:r>
              <a:rPr lang="en-US" dirty="0">
                <a:solidFill>
                  <a:srgbClr val="FF0000"/>
                </a:solidFill>
              </a:rPr>
              <a:t>	Reduced aqueous humor production </a:t>
            </a:r>
          </a:p>
          <a:p>
            <a:r>
              <a:rPr lang="en-US" dirty="0">
                <a:solidFill>
                  <a:srgbClr val="FF0000"/>
                </a:solidFill>
              </a:rPr>
              <a:t>	Facilitation of aqueous humor outflow </a:t>
            </a:r>
          </a:p>
          <a:p>
            <a:r>
              <a:rPr lang="en-US" dirty="0">
                <a:solidFill>
                  <a:srgbClr val="FF0000"/>
                </a:solidFill>
              </a:rPr>
              <a:t>	Decreased extraocular muscle tension </a:t>
            </a:r>
          </a:p>
          <a:p>
            <a:r>
              <a:rPr lang="en-US" dirty="0">
                <a:solidFill>
                  <a:srgbClr val="FF0000"/>
                </a:solidFill>
              </a:rPr>
              <a:t>	Lowered blood pressure</a:t>
            </a:r>
          </a:p>
          <a:p>
            <a:r>
              <a:rPr lang="en-US" dirty="0">
                <a:solidFill>
                  <a:srgbClr val="FF0000"/>
                </a:solidFill>
              </a:rPr>
              <a:t>	Depression of CNS control center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D81AA8-845A-4633-83B3-198417AE53CC}"/>
              </a:ext>
            </a:extLst>
          </p:cNvPr>
          <p:cNvSpPr/>
          <p:nvPr/>
        </p:nvSpPr>
        <p:spPr>
          <a:xfrm>
            <a:off x="5049078" y="5206438"/>
            <a:ext cx="7142922" cy="9791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Ketamine cause nystagmus, blepharospasm modest increase in IOP </a:t>
            </a:r>
          </a:p>
          <a:p>
            <a:r>
              <a:rPr lang="en-US" dirty="0">
                <a:solidFill>
                  <a:srgbClr val="FF0000"/>
                </a:solidFill>
              </a:rPr>
              <a:t>Etomidate induced myoclonus may increase IOP  hazardous in ruptured globe</a:t>
            </a:r>
          </a:p>
        </p:txBody>
      </p:sp>
    </p:spTree>
    <p:extLst>
      <p:ext uri="{BB962C8B-B14F-4D97-AF65-F5344CB8AC3E}">
        <p14:creationId xmlns:p14="http://schemas.microsoft.com/office/powerpoint/2010/main" val="284267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7402C-C052-4385-BA4E-C72856E3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n-US" dirty="0"/>
              <a:t>History taking ?? R1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3DAD2-2242-4AE4-8F46-71AD2C02A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64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F79A-F0C6-46B0-BA1E-ED471882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increase IOP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B4A8E-D782-4211-8D49-D59EB8368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 direct pressure on the globe</a:t>
            </a:r>
          </a:p>
          <a:p>
            <a:pPr lvl="1"/>
            <a:r>
              <a:rPr lang="en-US" dirty="0"/>
              <a:t>No retrobulbar or peribulbar injection</a:t>
            </a:r>
          </a:p>
          <a:p>
            <a:pPr lvl="1"/>
            <a:r>
              <a:rPr lang="en-US" dirty="0"/>
              <a:t>Careful face mask technique</a:t>
            </a:r>
          </a:p>
          <a:p>
            <a:r>
              <a:rPr lang="en-US" dirty="0"/>
              <a:t>Avoid increase in CVP</a:t>
            </a:r>
          </a:p>
          <a:p>
            <a:pPr lvl="1"/>
            <a:r>
              <a:rPr lang="en-US" dirty="0"/>
              <a:t>Prevent coughing during induction and intubation</a:t>
            </a:r>
          </a:p>
          <a:p>
            <a:pPr lvl="1"/>
            <a:r>
              <a:rPr lang="en-US" dirty="0"/>
              <a:t>Ensure a deep level of anesthesia prior laryngoscopy</a:t>
            </a:r>
          </a:p>
          <a:p>
            <a:pPr lvl="1"/>
            <a:r>
              <a:rPr lang="en-US" dirty="0"/>
              <a:t>Avoid head down position</a:t>
            </a:r>
          </a:p>
        </p:txBody>
      </p:sp>
    </p:spTree>
    <p:extLst>
      <p:ext uri="{BB962C8B-B14F-4D97-AF65-F5344CB8AC3E}">
        <p14:creationId xmlns:p14="http://schemas.microsoft.com/office/powerpoint/2010/main" val="3407939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BABB-AFC0-4E16-AB48-F1544AA8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 emergence and </a:t>
            </a:r>
            <a:r>
              <a:rPr lang="en-US" dirty="0" err="1"/>
              <a:t>Extubation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9BC38-AC30-4F34-BC31-4D4551552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</a:t>
            </a:r>
            <a:r>
              <a:rPr lang="en-US" dirty="0" err="1"/>
              <a:t>extubation</a:t>
            </a:r>
            <a:r>
              <a:rPr lang="en-US" dirty="0"/>
              <a:t>?</a:t>
            </a:r>
          </a:p>
          <a:p>
            <a:r>
              <a:rPr lang="en-US" dirty="0"/>
              <a:t>Blunt Sympathetic response </a:t>
            </a:r>
          </a:p>
        </p:txBody>
      </p:sp>
    </p:spTree>
    <p:extLst>
      <p:ext uri="{BB962C8B-B14F-4D97-AF65-F5344CB8AC3E}">
        <p14:creationId xmlns:p14="http://schemas.microsoft.com/office/powerpoint/2010/main" val="2548139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0C090-49E5-4DCE-AE8F-50C6B22B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</a:t>
            </a:r>
            <a:r>
              <a:rPr lang="en-US" dirty="0" err="1"/>
              <a:t>extubation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008B1-DB2F-4FAA-B9B6-2E0B40C4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Contraindication</a:t>
            </a:r>
          </a:p>
          <a:p>
            <a:pPr lvl="1"/>
            <a:r>
              <a:rPr lang="en-US" dirty="0"/>
              <a:t>Difficult ventilation or intubation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Obesity </a:t>
            </a:r>
          </a:p>
          <a:p>
            <a:pPr lvl="1"/>
            <a:r>
              <a:rPr lang="en-US" dirty="0"/>
              <a:t>Obstructive sleep apnea </a:t>
            </a:r>
          </a:p>
          <a:p>
            <a:pPr lvl="1"/>
            <a:r>
              <a:rPr lang="en-US" dirty="0"/>
              <a:t>Risk of aspiration pneumonitis </a:t>
            </a:r>
          </a:p>
          <a:p>
            <a:pPr lvl="1"/>
            <a:r>
              <a:rPr lang="en-US" dirty="0"/>
              <a:t>Risk of airway swelling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52F5DD-C239-40DB-87FD-4D40CA8198D8}"/>
              </a:ext>
            </a:extLst>
          </p:cNvPr>
          <p:cNvSpPr/>
          <p:nvPr/>
        </p:nvSpPr>
        <p:spPr>
          <a:xfrm>
            <a:off x="7116417" y="2716696"/>
            <a:ext cx="3935896" cy="1974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Modern techniques of eye repair involve minimal risk of suture disruption with coughing </a:t>
            </a:r>
          </a:p>
        </p:txBody>
      </p:sp>
    </p:spTree>
    <p:extLst>
      <p:ext uri="{BB962C8B-B14F-4D97-AF65-F5344CB8AC3E}">
        <p14:creationId xmlns:p14="http://schemas.microsoft.com/office/powerpoint/2010/main" val="11608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275E-1918-42CA-952E-20081841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</a:t>
            </a:r>
            <a:r>
              <a:rPr lang="en-US" dirty="0" err="1"/>
              <a:t>Extubation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E444F-A026-4070-9773-B2CE37C3F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Finish operation </a:t>
            </a:r>
          </a:p>
          <a:p>
            <a:r>
              <a:rPr lang="en-US" dirty="0"/>
              <a:t>Reverse muscle relaxant but continue volatile </a:t>
            </a:r>
          </a:p>
          <a:p>
            <a:r>
              <a:rPr lang="en-US" dirty="0"/>
              <a:t>Spontaneous ventilation : Tidal volume and respiratory rate </a:t>
            </a:r>
          </a:p>
          <a:p>
            <a:r>
              <a:rPr lang="en-US" dirty="0"/>
              <a:t>Suction secretion</a:t>
            </a:r>
          </a:p>
          <a:p>
            <a:r>
              <a:rPr lang="en-US" dirty="0"/>
              <a:t>Off endotracheal tube when TOF ratio &gt; 0.9 </a:t>
            </a:r>
          </a:p>
          <a:p>
            <a:r>
              <a:rPr lang="en-US" dirty="0"/>
              <a:t>Maintain airway under mask may use oral or nasal airway </a:t>
            </a:r>
          </a:p>
          <a:p>
            <a:r>
              <a:rPr lang="en-US" dirty="0"/>
              <a:t>Discontinue volatile and give 100 % oxygen</a:t>
            </a:r>
          </a:p>
          <a:p>
            <a:r>
              <a:rPr lang="en-US" dirty="0"/>
              <a:t>With 'deep' </a:t>
            </a:r>
            <a:r>
              <a:rPr lang="en-US" dirty="0" err="1"/>
              <a:t>extubation</a:t>
            </a:r>
            <a:r>
              <a:rPr lang="en-US" dirty="0"/>
              <a:t>, the ET tube is removed before wake-up and before the return of upper airway reflexes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0BA883-FE7A-4324-94A2-EB31BCA76168}"/>
              </a:ext>
            </a:extLst>
          </p:cNvPr>
          <p:cNvSpPr/>
          <p:nvPr/>
        </p:nvSpPr>
        <p:spPr>
          <a:xfrm>
            <a:off x="7447721" y="2716696"/>
            <a:ext cx="3604591" cy="19745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ET tube is removed before wake-up and before the return of upper airway reflexes</a:t>
            </a:r>
          </a:p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7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C098-7089-4F80-AC5F-84D7E0C38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585FB-1660-43B5-80F4-164AD3359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à¸à¸¥à¸à¸²à¸£à¸à¹à¸à¸«à¸²à¸£à¸¹à¸à¸ à¸²à¸à¸ªà¸³à¸«à¸£à¸±à¸ stage of anesthesia gag reflex">
            <a:extLst>
              <a:ext uri="{FF2B5EF4-FFF2-40B4-BE49-F238E27FC236}">
                <a16:creationId xmlns:a16="http://schemas.microsoft.com/office/drawing/2014/main" id="{E3D36AD4-D833-4192-83D2-B9FDCE97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872196"/>
            <a:ext cx="9705533" cy="500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62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77FC-C5B4-4174-BFCC-19B6670EB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Oculocardiac</a:t>
            </a:r>
            <a:r>
              <a:rPr lang="en-US" dirty="0"/>
              <a:t> reflex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6C008-98DA-4BB9-8C65-72ED90401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Triggered by </a:t>
            </a:r>
          </a:p>
          <a:p>
            <a:pPr lvl="1"/>
            <a:r>
              <a:rPr lang="en-US" dirty="0"/>
              <a:t>Pressure on the globe </a:t>
            </a:r>
          </a:p>
          <a:p>
            <a:pPr lvl="1"/>
            <a:r>
              <a:rPr lang="en-US" dirty="0"/>
              <a:t>Traction on the EOM/conjunctiva/orbital structures</a:t>
            </a:r>
          </a:p>
          <a:p>
            <a:r>
              <a:rPr lang="en-US" dirty="0"/>
              <a:t>Pathway</a:t>
            </a:r>
          </a:p>
          <a:p>
            <a:pPr lvl="1"/>
            <a:r>
              <a:rPr lang="en-US" dirty="0"/>
              <a:t>Afferent limb : Trigeminal nerve</a:t>
            </a:r>
          </a:p>
          <a:p>
            <a:pPr lvl="1"/>
            <a:r>
              <a:rPr lang="en-US" dirty="0"/>
              <a:t>Efferent limb : </a:t>
            </a:r>
            <a:r>
              <a:rPr lang="en-US" dirty="0" err="1"/>
              <a:t>Vagus</a:t>
            </a:r>
            <a:r>
              <a:rPr lang="en-US" dirty="0"/>
              <a:t> nerve </a:t>
            </a:r>
          </a:p>
        </p:txBody>
      </p:sp>
      <p:pic>
        <p:nvPicPr>
          <p:cNvPr id="1026" name="Picture 2" descr="à¸à¸¥à¸à¸²à¸£à¸à¹à¸à¸«à¸²à¸£à¸¹à¸à¸ à¸²à¸à¸ªà¸³à¸«à¸£à¸±à¸ oculocardiac reflex">
            <a:extLst>
              <a:ext uri="{FF2B5EF4-FFF2-40B4-BE49-F238E27FC236}">
                <a16:creationId xmlns:a16="http://schemas.microsoft.com/office/drawing/2014/main" id="{B9941AFE-F8C2-45E7-B0EA-18065189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069830"/>
            <a:ext cx="5360816" cy="356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A992D-C632-44C5-B3EF-6BAFE7E3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Oculocardiac</a:t>
            </a:r>
            <a:r>
              <a:rPr lang="en-US" dirty="0"/>
              <a:t> reflex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4A5E3-048B-4B0E-A1A0-431AFF7FC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Manifestation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Bradycardia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Dysrhythmias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Cardiac arrest</a:t>
            </a:r>
            <a:endParaRPr lang="en-US" dirty="0"/>
          </a:p>
          <a:p>
            <a:r>
              <a:rPr lang="en-US" dirty="0"/>
              <a:t>Risk Factors</a:t>
            </a:r>
          </a:p>
          <a:p>
            <a:pPr lvl="1"/>
            <a:r>
              <a:rPr lang="en-US" dirty="0"/>
              <a:t>Light anesthesia </a:t>
            </a:r>
          </a:p>
          <a:p>
            <a:pPr lvl="1"/>
            <a:r>
              <a:rPr lang="en-US" dirty="0"/>
              <a:t>Hypoxemia and Hypercarbia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36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864E-DCE3-4B10-B8AD-A7A68B01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Oculocardiac</a:t>
            </a:r>
            <a:r>
              <a:rPr lang="en-US" dirty="0"/>
              <a:t> reflex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3DC40-1D76-4C77-8FC5-94BBD95DC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Notify surgeon and stop stimuli (heart rate and rhythm return in 20 seconds)</a:t>
            </a:r>
          </a:p>
          <a:p>
            <a:pPr lvl="1"/>
            <a:r>
              <a:rPr lang="en-US" dirty="0"/>
              <a:t>Evaluation of adequate ventilation, oxygenation, depth of anesthesia </a:t>
            </a:r>
          </a:p>
          <a:p>
            <a:pPr lvl="1"/>
            <a:r>
              <a:rPr lang="en-US" dirty="0"/>
              <a:t>Medication </a:t>
            </a:r>
          </a:p>
          <a:p>
            <a:pPr lvl="2"/>
            <a:r>
              <a:rPr lang="en-US" dirty="0"/>
              <a:t>Atropine 0.02 mg/kg IV </a:t>
            </a:r>
          </a:p>
          <a:p>
            <a:pPr lvl="2"/>
            <a:r>
              <a:rPr lang="en-US" dirty="0"/>
              <a:t>Glycopyrrolate 0.01 mg/kg IV</a:t>
            </a:r>
          </a:p>
        </p:txBody>
      </p:sp>
    </p:spTree>
    <p:extLst>
      <p:ext uri="{BB962C8B-B14F-4D97-AF65-F5344CB8AC3E}">
        <p14:creationId xmlns:p14="http://schemas.microsoft.com/office/powerpoint/2010/main" val="2371656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30B4-AEE0-425A-ACF9-1720689D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Motionless field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1C581-6399-4366-8107-EEE2E2D80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74" t="35155" r="27544" b="28897"/>
          <a:stretch/>
        </p:blipFill>
        <p:spPr>
          <a:xfrm>
            <a:off x="755374" y="2285999"/>
            <a:ext cx="10045148" cy="386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2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D4A7-A185-4E9D-A143-6ECE845A7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Motionless field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92C48-B1A5-4E74-AA9E-65C233FF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046303" cy="3318936"/>
          </a:xfrm>
        </p:spPr>
        <p:txBody>
          <a:bodyPr/>
          <a:lstStyle/>
          <a:p>
            <a:r>
              <a:rPr lang="en-US" dirty="0"/>
              <a:t>Train-of-four stimulation</a:t>
            </a:r>
          </a:p>
          <a:p>
            <a:pPr lvl="1"/>
            <a:r>
              <a:rPr lang="en-US" dirty="0"/>
              <a:t>Four supramaximal stimuli given every 0.5 seconds </a:t>
            </a:r>
            <a:r>
              <a:rPr lang="th-TH" dirty="0"/>
              <a:t>(</a:t>
            </a:r>
            <a:r>
              <a:rPr lang="en-US" dirty="0"/>
              <a:t>2 Hz</a:t>
            </a:r>
            <a:r>
              <a:rPr lang="th-TH" dirty="0"/>
              <a:t>)</a:t>
            </a:r>
            <a:endParaRPr lang="en-US" dirty="0"/>
          </a:p>
        </p:txBody>
      </p:sp>
      <p:pic>
        <p:nvPicPr>
          <p:cNvPr id="4" name="รูปภาพ 9">
            <a:extLst>
              <a:ext uri="{FF2B5EF4-FFF2-40B4-BE49-F238E27FC236}">
                <a16:creationId xmlns:a16="http://schemas.microsoft.com/office/drawing/2014/main" id="{148DD83A-C141-44D1-9767-685744819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10" t="10322" r="5876" b="32351"/>
          <a:stretch/>
        </p:blipFill>
        <p:spPr>
          <a:xfrm>
            <a:off x="7474228" y="2285999"/>
            <a:ext cx="4111484" cy="3852714"/>
          </a:xfrm>
          <a:prstGeom prst="rect">
            <a:avLst/>
          </a:prstGeom>
        </p:spPr>
      </p:pic>
      <p:pic>
        <p:nvPicPr>
          <p:cNvPr id="7" name="รูปภาพ 7">
            <a:extLst>
              <a:ext uri="{FF2B5EF4-FFF2-40B4-BE49-F238E27FC236}">
                <a16:creationId xmlns:a16="http://schemas.microsoft.com/office/drawing/2014/main" id="{CFBB9803-2517-DF4D-892B-838E2E115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6" t="24292" r="28700" b="30780"/>
          <a:stretch/>
        </p:blipFill>
        <p:spPr>
          <a:xfrm>
            <a:off x="5171621" y="3728621"/>
            <a:ext cx="1490897" cy="22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3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0899DF4-BFC5-8C4A-937F-A8D35FB2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C267A1E-A9AD-9C4A-98EF-84A3EA0B0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ไม่มีอุบัติเหตุร่วมอื่นๆ</a:t>
            </a:r>
            <a:endParaRPr lang="en-US" dirty="0"/>
          </a:p>
          <a:p>
            <a:r>
              <a:rPr lang="th-TH" dirty="0"/>
              <a:t>ที่ รพ. วิภาราม ได้ให้ </a:t>
            </a:r>
            <a:r>
              <a:rPr lang="en-US" dirty="0"/>
              <a:t>management</a:t>
            </a:r>
          </a:p>
          <a:p>
            <a:pPr lvl="1"/>
            <a:r>
              <a:rPr lang="en-US" dirty="0" err="1"/>
              <a:t>Npo</a:t>
            </a:r>
            <a:r>
              <a:rPr lang="en-US" dirty="0"/>
              <a:t> – 5DN/2 1000 ml IV rate 100 ml/</a:t>
            </a:r>
            <a:r>
              <a:rPr lang="en-US" dirty="0" err="1"/>
              <a:t>hr</a:t>
            </a:r>
            <a:endParaRPr lang="en-US" dirty="0"/>
          </a:p>
          <a:p>
            <a:pPr lvl="1"/>
            <a:r>
              <a:rPr lang="en-US" dirty="0"/>
              <a:t>Eye shield</a:t>
            </a:r>
          </a:p>
          <a:p>
            <a:pPr lvl="1"/>
            <a:r>
              <a:rPr lang="en-US" dirty="0"/>
              <a:t>ATB</a:t>
            </a:r>
          </a:p>
          <a:p>
            <a:pPr lvl="2"/>
            <a:r>
              <a:rPr lang="en-US" dirty="0"/>
              <a:t>Cefazolin 1 gm IV q 6 </a:t>
            </a:r>
            <a:r>
              <a:rPr lang="en-US" dirty="0" err="1"/>
              <a:t>hr</a:t>
            </a:r>
            <a:endParaRPr lang="en-US" dirty="0"/>
          </a:p>
          <a:p>
            <a:pPr lvl="2"/>
            <a:r>
              <a:rPr lang="en-US" dirty="0"/>
              <a:t>Gentamycin 240 mg IV OD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85370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B20B0-1461-46D4-B3BA-9EDCBAD8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Motionless field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D1B3-AB19-4BFB-9F3F-6E197D2B9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714999" cy="3318936"/>
          </a:xfrm>
        </p:spPr>
        <p:txBody>
          <a:bodyPr/>
          <a:lstStyle/>
          <a:p>
            <a:r>
              <a:rPr lang="en-US" dirty="0"/>
              <a:t>Tetanic stimulation</a:t>
            </a:r>
          </a:p>
          <a:p>
            <a:pPr lvl="1"/>
            <a:r>
              <a:rPr lang="en-US" dirty="0"/>
              <a:t>The most commonly used is 50 Hz stimulation give for 5 second</a:t>
            </a:r>
          </a:p>
        </p:txBody>
      </p:sp>
      <p:pic>
        <p:nvPicPr>
          <p:cNvPr id="4" name="รูปภาพ 11">
            <a:extLst>
              <a:ext uri="{FF2B5EF4-FFF2-40B4-BE49-F238E27FC236}">
                <a16:creationId xmlns:a16="http://schemas.microsoft.com/office/drawing/2014/main" id="{B768A976-9DF9-4326-830F-957038BD6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62" t="11981" r="5896" b="9436"/>
          <a:stretch/>
        </p:blipFill>
        <p:spPr>
          <a:xfrm>
            <a:off x="7212493" y="2054087"/>
            <a:ext cx="3684105" cy="39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08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4251AD3-A832-9649-B14C-33FE64FCE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728252" cy="3318936"/>
          </a:xfrm>
        </p:spPr>
        <p:txBody>
          <a:bodyPr/>
          <a:lstStyle/>
          <a:p>
            <a:r>
              <a:rPr lang="en-US" dirty="0"/>
              <a:t>PTC</a:t>
            </a:r>
          </a:p>
          <a:p>
            <a:pPr lvl="1"/>
            <a:r>
              <a:rPr lang="en-US" dirty="0" err="1"/>
              <a:t>Posttetanic</a:t>
            </a:r>
            <a:r>
              <a:rPr lang="en-US" dirty="0"/>
              <a:t> response to single-</a:t>
            </a:r>
            <a:r>
              <a:rPr lang="en-US" dirty="0" err="1"/>
              <a:t>twith</a:t>
            </a:r>
            <a:r>
              <a:rPr lang="en-US" dirty="0"/>
              <a:t> stimulation given at</a:t>
            </a:r>
            <a:r>
              <a:rPr lang="th-TH" dirty="0"/>
              <a:t> </a:t>
            </a:r>
            <a:r>
              <a:rPr lang="en-US" dirty="0"/>
              <a:t>1 HZ starting 3 seconds after the end   of tetanic stimulation</a:t>
            </a:r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9E6365E-261B-1941-A3E7-8FC62D8C7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5" t="38440" r="51683" b="6572"/>
          <a:stretch/>
        </p:blipFill>
        <p:spPr>
          <a:xfrm>
            <a:off x="7023653" y="2007703"/>
            <a:ext cx="4469490" cy="41689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476C131-71C8-AA4E-9169-445D2B8A9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Motionless field </a:t>
            </a:r>
          </a:p>
        </p:txBody>
      </p:sp>
    </p:spTree>
    <p:extLst>
      <p:ext uri="{BB962C8B-B14F-4D97-AF65-F5344CB8AC3E}">
        <p14:creationId xmlns:p14="http://schemas.microsoft.com/office/powerpoint/2010/main" val="995359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DF43-22DB-465C-B171-DECE3CC4E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Motionless field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61090-9504-4303-9EFB-713B51AB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6E4A3-1582-4F3C-AA6C-56486F3F6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46" t="40406" r="2615" b="30246"/>
          <a:stretch/>
        </p:blipFill>
        <p:spPr>
          <a:xfrm>
            <a:off x="829994" y="2285999"/>
            <a:ext cx="10860257" cy="37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00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864E-DCE3-4B10-B8AD-A7A68B01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Motionless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3DC40-1D76-4C77-8FC5-94BBD95DC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9601196" cy="3318936"/>
          </a:xfrm>
        </p:spPr>
        <p:txBody>
          <a:bodyPr/>
          <a:lstStyle/>
          <a:p>
            <a:r>
              <a:rPr lang="en-US" dirty="0"/>
              <a:t>TOF 0.4 = lift the head or arm, Vt normal</a:t>
            </a:r>
          </a:p>
          <a:p>
            <a:r>
              <a:rPr lang="en-US" dirty="0"/>
              <a:t>TOF 0.6 = lift their head for 3 seconds, open their eyes widely</a:t>
            </a:r>
          </a:p>
          <a:p>
            <a:r>
              <a:rPr lang="en-US" dirty="0"/>
              <a:t>TOF 0.7 = cough, lift their head for 5 seconds , grip strength 60 percent</a:t>
            </a:r>
          </a:p>
          <a:p>
            <a:r>
              <a:rPr lang="en-US" dirty="0"/>
              <a:t>TOF 0.8 = Vc and inspiratory force are normal</a:t>
            </a:r>
          </a:p>
        </p:txBody>
      </p:sp>
    </p:spTree>
    <p:extLst>
      <p:ext uri="{BB962C8B-B14F-4D97-AF65-F5344CB8AC3E}">
        <p14:creationId xmlns:p14="http://schemas.microsoft.com/office/powerpoint/2010/main" val="1615040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DDE-9841-438C-870E-811C747A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07E6DD1-0B18-4A86-8A3B-30E3EA05F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721" b="42844"/>
          <a:stretch/>
        </p:blipFill>
        <p:spPr>
          <a:xfrm>
            <a:off x="433111" y="315220"/>
            <a:ext cx="11496292" cy="622756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853255-6FAE-4324-A9B7-D696B1215B4B}"/>
              </a:ext>
            </a:extLst>
          </p:cNvPr>
          <p:cNvSpPr/>
          <p:nvPr/>
        </p:nvSpPr>
        <p:spPr>
          <a:xfrm>
            <a:off x="844062" y="337625"/>
            <a:ext cx="5387926" cy="984738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66E33C-D197-4BB5-9B46-A12F058D793F}"/>
              </a:ext>
            </a:extLst>
          </p:cNvPr>
          <p:cNvSpPr/>
          <p:nvPr/>
        </p:nvSpPr>
        <p:spPr>
          <a:xfrm>
            <a:off x="7292007" y="829994"/>
            <a:ext cx="3604591" cy="19745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Time in OR 18.15</a:t>
            </a:r>
          </a:p>
          <a:p>
            <a:r>
              <a:rPr lang="en-US" dirty="0">
                <a:solidFill>
                  <a:schemeClr val="tx1"/>
                </a:solidFill>
              </a:rPr>
              <a:t>Monitor </a:t>
            </a:r>
          </a:p>
          <a:p>
            <a:r>
              <a:rPr lang="en-US" dirty="0">
                <a:solidFill>
                  <a:schemeClr val="tx1"/>
                </a:solidFill>
              </a:rPr>
              <a:t>- NIBP, EKG, O2sat </a:t>
            </a:r>
          </a:p>
          <a:p>
            <a:r>
              <a:rPr lang="en-US" dirty="0">
                <a:solidFill>
                  <a:schemeClr val="tx1"/>
                </a:solidFill>
              </a:rPr>
              <a:t>- BP at OR 136/80 mmHg </a:t>
            </a:r>
          </a:p>
          <a:p>
            <a:r>
              <a:rPr lang="en-US" dirty="0">
                <a:solidFill>
                  <a:schemeClr val="tx1"/>
                </a:solidFill>
              </a:rPr>
              <a:t>- PR 54 / min</a:t>
            </a:r>
          </a:p>
        </p:txBody>
      </p:sp>
    </p:spTree>
    <p:extLst>
      <p:ext uri="{BB962C8B-B14F-4D97-AF65-F5344CB8AC3E}">
        <p14:creationId xmlns:p14="http://schemas.microsoft.com/office/powerpoint/2010/main" val="2902490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DDE-9841-438C-870E-811C747A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07E6DD1-0B18-4A86-8A3B-30E3EA05F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721" b="42844"/>
          <a:stretch/>
        </p:blipFill>
        <p:spPr>
          <a:xfrm>
            <a:off x="433111" y="315220"/>
            <a:ext cx="11496292" cy="622756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853255-6FAE-4324-A9B7-D696B1215B4B}"/>
              </a:ext>
            </a:extLst>
          </p:cNvPr>
          <p:cNvSpPr/>
          <p:nvPr/>
        </p:nvSpPr>
        <p:spPr>
          <a:xfrm>
            <a:off x="844062" y="337625"/>
            <a:ext cx="5387926" cy="984738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66E33C-D197-4BB5-9B46-A12F058D793F}"/>
              </a:ext>
            </a:extLst>
          </p:cNvPr>
          <p:cNvSpPr/>
          <p:nvPr/>
        </p:nvSpPr>
        <p:spPr>
          <a:xfrm>
            <a:off x="7292007" y="829994"/>
            <a:ext cx="4055929" cy="33046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At 18.25</a:t>
            </a:r>
          </a:p>
          <a:p>
            <a:r>
              <a:rPr lang="en-US" dirty="0">
                <a:solidFill>
                  <a:schemeClr val="tx1"/>
                </a:solidFill>
              </a:rPr>
              <a:t>-    Ramped position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Preoxygenation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Induction &amp; intubation: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Fentanyl 50 mcg IV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Propofol 150+30+20 mg IV</a:t>
            </a:r>
          </a:p>
          <a:p>
            <a:pPr marL="742950" lvl="1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</a:rPr>
              <a:t>Cisatracurium</a:t>
            </a:r>
            <a:r>
              <a:rPr lang="en-US" dirty="0">
                <a:solidFill>
                  <a:schemeClr val="tx1"/>
                </a:solidFill>
              </a:rPr>
              <a:t> 10 mg IV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2℅xylocaine 120 mg IV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ETT oral RAE no 8 depth 22 cm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68E936-B69B-4027-ADE0-74365FAF198C}"/>
              </a:ext>
            </a:extLst>
          </p:cNvPr>
          <p:cNvCxnSpPr>
            <a:cxnSpLocks/>
          </p:cNvCxnSpPr>
          <p:nvPr/>
        </p:nvCxnSpPr>
        <p:spPr>
          <a:xfrm>
            <a:off x="2544418" y="1457737"/>
            <a:ext cx="0" cy="46183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007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DDE-9841-438C-870E-811C747A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07E6DD1-0B18-4A86-8A3B-30E3EA05F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721" b="42844"/>
          <a:stretch/>
        </p:blipFill>
        <p:spPr>
          <a:xfrm>
            <a:off x="483842" y="292815"/>
            <a:ext cx="11496292" cy="622756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853255-6FAE-4324-A9B7-D696B1215B4B}"/>
              </a:ext>
            </a:extLst>
          </p:cNvPr>
          <p:cNvSpPr/>
          <p:nvPr/>
        </p:nvSpPr>
        <p:spPr>
          <a:xfrm>
            <a:off x="844062" y="337625"/>
            <a:ext cx="5387926" cy="984738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66E33C-D197-4BB5-9B46-A12F058D793F}"/>
              </a:ext>
            </a:extLst>
          </p:cNvPr>
          <p:cNvSpPr/>
          <p:nvPr/>
        </p:nvSpPr>
        <p:spPr>
          <a:xfrm>
            <a:off x="7292007" y="829994"/>
            <a:ext cx="4055929" cy="25990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Maintainanc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-    Air:O2:0.5:0.5 </a:t>
            </a:r>
            <a:r>
              <a:rPr lang="en-US" dirty="0" err="1">
                <a:solidFill>
                  <a:schemeClr val="tx1"/>
                </a:solidFill>
              </a:rPr>
              <a:t>desfurane</a:t>
            </a:r>
            <a:r>
              <a:rPr lang="en-US" dirty="0">
                <a:solidFill>
                  <a:schemeClr val="tx1"/>
                </a:solidFill>
              </a:rPr>
              <a:t> 6 %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Muscle relaxant: </a:t>
            </a:r>
            <a:r>
              <a:rPr lang="en-US" dirty="0" err="1">
                <a:solidFill>
                  <a:schemeClr val="tx1"/>
                </a:solidFill>
              </a:rPr>
              <a:t>cisatracurium</a:t>
            </a:r>
            <a:r>
              <a:rPr lang="en-US" dirty="0">
                <a:solidFill>
                  <a:schemeClr val="tx1"/>
                </a:solidFill>
              </a:rPr>
              <a:t> 6 mg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Analgesia : Fentanyl 50 mcg and MO 5 mg titration doses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</a:rPr>
              <a:t>Antiemitic</a:t>
            </a:r>
            <a:r>
              <a:rPr lang="en-US" dirty="0">
                <a:solidFill>
                  <a:schemeClr val="tx1"/>
                </a:solidFill>
              </a:rPr>
              <a:t> : </a:t>
            </a:r>
            <a:r>
              <a:rPr lang="en-US" dirty="0" err="1">
                <a:solidFill>
                  <a:schemeClr val="tx1"/>
                </a:solidFill>
              </a:rPr>
              <a:t>Ondrasetron</a:t>
            </a:r>
            <a:r>
              <a:rPr lang="en-US" dirty="0">
                <a:solidFill>
                  <a:schemeClr val="tx1"/>
                </a:solidFill>
              </a:rPr>
              <a:t> 8 mg IV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</a:rPr>
              <a:t>Atorpine</a:t>
            </a:r>
            <a:r>
              <a:rPr lang="en-US" dirty="0">
                <a:solidFill>
                  <a:schemeClr val="tx1"/>
                </a:solidFill>
              </a:rPr>
              <a:t> 0.6 mg IV</a:t>
            </a:r>
          </a:p>
        </p:txBody>
      </p:sp>
    </p:spTree>
    <p:extLst>
      <p:ext uri="{BB962C8B-B14F-4D97-AF65-F5344CB8AC3E}">
        <p14:creationId xmlns:p14="http://schemas.microsoft.com/office/powerpoint/2010/main" val="2652682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DDE-9841-438C-870E-811C747A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07E6DD1-0B18-4A86-8A3B-30E3EA05F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721" b="42844"/>
          <a:stretch/>
        </p:blipFill>
        <p:spPr>
          <a:xfrm>
            <a:off x="483842" y="292815"/>
            <a:ext cx="11496292" cy="622756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853255-6FAE-4324-A9B7-D696B1215B4B}"/>
              </a:ext>
            </a:extLst>
          </p:cNvPr>
          <p:cNvSpPr/>
          <p:nvPr/>
        </p:nvSpPr>
        <p:spPr>
          <a:xfrm>
            <a:off x="844062" y="337625"/>
            <a:ext cx="5387926" cy="984738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66E33C-D197-4BB5-9B46-A12F058D793F}"/>
              </a:ext>
            </a:extLst>
          </p:cNvPr>
          <p:cNvSpPr/>
          <p:nvPr/>
        </p:nvSpPr>
        <p:spPr>
          <a:xfrm>
            <a:off x="7292007" y="829994"/>
            <a:ext cx="4055929" cy="25990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Total operation time : 2hr 15min Emergence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Awake </a:t>
            </a:r>
            <a:r>
              <a:rPr lang="en-US" dirty="0" err="1">
                <a:solidFill>
                  <a:schemeClr val="tx1"/>
                </a:solidFill>
              </a:rPr>
              <a:t>extubation</a:t>
            </a:r>
            <a:r>
              <a:rPr lang="en-US" dirty="0">
                <a:solidFill>
                  <a:schemeClr val="tx1"/>
                </a:solidFill>
              </a:rPr>
              <a:t> (obesity)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Reverse : Neostigmine 1.2 mg + Atropine 2.5 mg</a:t>
            </a:r>
          </a:p>
          <a:p>
            <a:r>
              <a:rPr lang="en-US" dirty="0">
                <a:solidFill>
                  <a:schemeClr val="tx1"/>
                </a:solidFill>
              </a:rPr>
              <a:t> IV fluid : </a:t>
            </a:r>
            <a:r>
              <a:rPr lang="en-US" dirty="0" err="1">
                <a:solidFill>
                  <a:schemeClr val="tx1"/>
                </a:solidFill>
              </a:rPr>
              <a:t>Acetar</a:t>
            </a:r>
            <a:r>
              <a:rPr lang="en-US" dirty="0">
                <a:solidFill>
                  <a:schemeClr val="tx1"/>
                </a:solidFill>
              </a:rPr>
              <a:t> 650 ml </a:t>
            </a:r>
          </a:p>
          <a:p>
            <a:r>
              <a:rPr lang="en-US" dirty="0">
                <a:solidFill>
                  <a:schemeClr val="tx1"/>
                </a:solidFill>
              </a:rPr>
              <a:t> EBL : minimal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B19C30-7BBC-460C-982B-026E21B773ED}"/>
              </a:ext>
            </a:extLst>
          </p:cNvPr>
          <p:cNvCxnSpPr>
            <a:cxnSpLocks/>
          </p:cNvCxnSpPr>
          <p:nvPr/>
        </p:nvCxnSpPr>
        <p:spPr>
          <a:xfrm>
            <a:off x="5897218" y="1431233"/>
            <a:ext cx="0" cy="46183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368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09FE-C81B-4EC3-88FF-E80D9BE5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operative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A8D7-3E85-4956-91C7-64B45A1C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S: </a:t>
            </a:r>
            <a:r>
              <a:rPr lang="th-TH" dirty="0"/>
              <a:t>ตื่นรู้ตัวปกติ  ไม่มีไข้ ปวดแผลเล็กน้อย หายใจได้ดีไม่เหนื่อย ไม่มีคลื่นไส้อาเจียน</a:t>
            </a:r>
          </a:p>
          <a:p>
            <a:r>
              <a:rPr lang="en-US" dirty="0"/>
              <a:t>O: </a:t>
            </a:r>
            <a:endParaRPr lang="th-TH" dirty="0"/>
          </a:p>
          <a:p>
            <a:pPr lvl="1"/>
            <a:r>
              <a:rPr lang="en-US" dirty="0"/>
              <a:t>V/S : BP 150/90 , PR 60/min RR 18/min BT 36.6C   </a:t>
            </a:r>
            <a:endParaRPr lang="th-TH" dirty="0"/>
          </a:p>
          <a:p>
            <a:pPr lvl="1"/>
            <a:r>
              <a:rPr lang="en-US" dirty="0"/>
              <a:t> Right  eye :  VA 5/200 , mild lid swelling, mild conjunctival  injection</a:t>
            </a:r>
            <a:endParaRPr lang="th-TH" dirty="0"/>
          </a:p>
          <a:p>
            <a:pPr lvl="1"/>
            <a:r>
              <a:rPr lang="en-US" dirty="0"/>
              <a:t>Cardiovascular : normal s1s2, no murmur, regular rate   </a:t>
            </a:r>
            <a:endParaRPr lang="th-TH" dirty="0"/>
          </a:p>
          <a:p>
            <a:pPr lvl="1"/>
            <a:r>
              <a:rPr lang="en-US" dirty="0"/>
              <a:t>Respiratory : room air o2sat 100 %, lungs clear both   </a:t>
            </a:r>
            <a:endParaRPr lang="th-TH" dirty="0"/>
          </a:p>
          <a:p>
            <a:pPr lvl="1"/>
            <a:r>
              <a:rPr lang="en-US" dirty="0"/>
              <a:t>Extremities : no pitting edema</a:t>
            </a:r>
          </a:p>
        </p:txBody>
      </p:sp>
    </p:spTree>
    <p:extLst>
      <p:ext uri="{BB962C8B-B14F-4D97-AF65-F5344CB8AC3E}">
        <p14:creationId xmlns:p14="http://schemas.microsoft.com/office/powerpoint/2010/main" val="907625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2B81-ACF2-40C2-9056-D7D10CB0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operative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64AA-373A-4FFD-9125-B7FEC84A0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 + P : Clinical stable </a:t>
            </a:r>
          </a:p>
          <a:p>
            <a:pPr lvl="1"/>
            <a:r>
              <a:rPr lang="en-US" dirty="0"/>
              <a:t>Adequate pain control: </a:t>
            </a:r>
            <a:r>
              <a:rPr lang="pt-BR" dirty="0"/>
              <a:t> paracetamol (500) 1 tab oral prm q 4 hr 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Nausea/vomiting prevention</a:t>
            </a:r>
          </a:p>
        </p:txBody>
      </p:sp>
    </p:spTree>
    <p:extLst>
      <p:ext uri="{BB962C8B-B14F-4D97-AF65-F5344CB8AC3E}">
        <p14:creationId xmlns:p14="http://schemas.microsoft.com/office/powerpoint/2010/main" val="99194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EB21-4201-4F51-B890-844291A0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Past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57371-656F-4921-831A-22C22703B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Underlying disease : HT, DLP</a:t>
            </a:r>
            <a:endParaRPr lang="th-TH" dirty="0"/>
          </a:p>
          <a:p>
            <a:r>
              <a:rPr lang="en-US" dirty="0"/>
              <a:t>No drug allergy </a:t>
            </a:r>
            <a:endParaRPr lang="th-TH" dirty="0"/>
          </a:p>
          <a:p>
            <a:r>
              <a:rPr lang="en-US" dirty="0"/>
              <a:t>No history of surgery </a:t>
            </a:r>
            <a:endParaRPr lang="th-TH" dirty="0"/>
          </a:p>
          <a:p>
            <a:r>
              <a:rPr lang="en-US" dirty="0"/>
              <a:t>No history of smoking or drinking alcohol </a:t>
            </a:r>
            <a:endParaRPr lang="th-TH" dirty="0"/>
          </a:p>
          <a:p>
            <a:r>
              <a:rPr lang="en-US" dirty="0"/>
              <a:t>NPO time : 9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Functional class I</a:t>
            </a:r>
          </a:p>
        </p:txBody>
      </p:sp>
    </p:spTree>
    <p:extLst>
      <p:ext uri="{BB962C8B-B14F-4D97-AF65-F5344CB8AC3E}">
        <p14:creationId xmlns:p14="http://schemas.microsoft.com/office/powerpoint/2010/main" val="2787724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CBC4-8939-4221-A4E2-E125B783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Succinylcholine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4E33D-6EA5-4CFF-9855-8978962A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398642"/>
            <a:ext cx="9601196" cy="3723861"/>
          </a:xfrm>
        </p:spPr>
        <p:txBody>
          <a:bodyPr>
            <a:normAutofit/>
          </a:bodyPr>
          <a:lstStyle/>
          <a:p>
            <a:r>
              <a:rPr lang="en-US" dirty="0"/>
              <a:t>May cause an increase in intraocular pressure </a:t>
            </a:r>
            <a:r>
              <a:rPr lang="th-TH" dirty="0"/>
              <a:t>(</a:t>
            </a:r>
            <a:r>
              <a:rPr lang="en-US" dirty="0"/>
              <a:t>peak increase 9 mmHg</a:t>
            </a:r>
            <a:r>
              <a:rPr lang="th-TH" dirty="0"/>
              <a:t>)</a:t>
            </a:r>
            <a:endParaRPr lang="en-US" dirty="0"/>
          </a:p>
          <a:p>
            <a:pPr lvl="1"/>
            <a:r>
              <a:rPr lang="en-US" dirty="0"/>
              <a:t>Develops within 1 minute of injection</a:t>
            </a:r>
          </a:p>
          <a:p>
            <a:pPr lvl="1"/>
            <a:r>
              <a:rPr lang="en-US" dirty="0"/>
              <a:t>Peaks at 2-4 minute</a:t>
            </a:r>
          </a:p>
          <a:p>
            <a:pPr lvl="1"/>
            <a:r>
              <a:rPr lang="en-US" dirty="0"/>
              <a:t>Subsides by 6 minutes</a:t>
            </a:r>
          </a:p>
          <a:p>
            <a:r>
              <a:rPr lang="en-US" dirty="0"/>
              <a:t>Mechanism</a:t>
            </a:r>
          </a:p>
          <a:p>
            <a:pPr lvl="1"/>
            <a:r>
              <a:rPr lang="en-US" dirty="0"/>
              <a:t>Contraction of tonic myofibrils </a:t>
            </a:r>
          </a:p>
          <a:p>
            <a:pPr lvl="1"/>
            <a:r>
              <a:rPr lang="en-US" dirty="0"/>
              <a:t>Transient dilation of choroidal blood vessel </a:t>
            </a:r>
          </a:p>
          <a:p>
            <a:pPr lvl="1"/>
            <a:r>
              <a:rPr lang="en-US" dirty="0"/>
              <a:t>Producing a deepening of anterior chamber and increased outflow resistance</a:t>
            </a:r>
          </a:p>
        </p:txBody>
      </p:sp>
    </p:spTree>
    <p:extLst>
      <p:ext uri="{BB962C8B-B14F-4D97-AF65-F5344CB8AC3E}">
        <p14:creationId xmlns:p14="http://schemas.microsoft.com/office/powerpoint/2010/main" val="1395477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F9C33-8152-4B94-958E-F18D9D55E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Succinylcholine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EF2A8-D59F-4AB4-BCEA-B28EA6DD2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Sublingual nifedipine may attenuate the increase IOP caused by SCH</a:t>
            </a:r>
          </a:p>
          <a:p>
            <a:r>
              <a:rPr lang="en-US" dirty="0" err="1">
                <a:solidFill>
                  <a:srgbClr val="FF0000"/>
                </a:solidFill>
              </a:rPr>
              <a:t>Precurarization</a:t>
            </a:r>
            <a:r>
              <a:rPr lang="en-US" dirty="0">
                <a:solidFill>
                  <a:srgbClr val="FF0000"/>
                </a:solidFill>
              </a:rPr>
              <a:t> or self-taming </a:t>
            </a:r>
            <a:r>
              <a:rPr lang="en-US" dirty="0">
                <a:solidFill>
                  <a:schemeClr val="tx1"/>
                </a:solidFill>
              </a:rPr>
              <a:t>may attenuate the increase IOP from SCH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0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059E-A1B3-4E1E-B2F6-6DFB7781A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Techniques RSI</a:t>
            </a:r>
          </a:p>
        </p:txBody>
      </p:sp>
      <p:pic>
        <p:nvPicPr>
          <p:cNvPr id="1026" name="Picture 2" descr="priming, precurarization and self-taming">
            <a:extLst>
              <a:ext uri="{FF2B5EF4-FFF2-40B4-BE49-F238E27FC236}">
                <a16:creationId xmlns:a16="http://schemas.microsoft.com/office/drawing/2014/main" id="{7D8DD811-50C0-48AC-99DD-6A40ADED82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48" y="2138289"/>
            <a:ext cx="9601196" cy="395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663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F1A3-BE8F-4194-9E9A-1C8BE97A7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36358"/>
            <a:ext cx="9601196" cy="1303867"/>
          </a:xfrm>
        </p:spPr>
        <p:txBody>
          <a:bodyPr/>
          <a:lstStyle/>
          <a:p>
            <a:r>
              <a:rPr lang="en-US" dirty="0"/>
              <a:t>Priming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331CE-E0EC-47EE-B343-AE35BA409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37790"/>
            <a:ext cx="9889434" cy="35898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small sub-paralyzing dose of the non-depolarizer (priming dose) 10% of intubating dose, 2-4 min before a large 2nd dose for tracheal intubation </a:t>
            </a:r>
          </a:p>
          <a:p>
            <a:r>
              <a:rPr lang="en-US" dirty="0"/>
              <a:t>Advantage </a:t>
            </a:r>
          </a:p>
          <a:p>
            <a:pPr lvl="1"/>
            <a:r>
              <a:rPr lang="en-US" dirty="0"/>
              <a:t>Alterative for Rapid sequence intubation </a:t>
            </a:r>
          </a:p>
          <a:p>
            <a:pPr lvl="1"/>
            <a:r>
              <a:rPr lang="en-US" dirty="0"/>
              <a:t>Avoid succinylcholine </a:t>
            </a:r>
          </a:p>
          <a:p>
            <a:r>
              <a:rPr lang="en-US" dirty="0"/>
              <a:t>Disadvantage </a:t>
            </a:r>
          </a:p>
          <a:p>
            <a:pPr lvl="1"/>
            <a:r>
              <a:rPr lang="en-US" dirty="0"/>
              <a:t>Visual disturbances (common) - Diplopia </a:t>
            </a:r>
          </a:p>
          <a:p>
            <a:pPr lvl="1"/>
            <a:r>
              <a:rPr lang="en-US" dirty="0"/>
              <a:t>Patient discomfort </a:t>
            </a:r>
          </a:p>
          <a:p>
            <a:pPr lvl="1"/>
            <a:r>
              <a:rPr lang="en-US" dirty="0"/>
              <a:t>Risks of aspiration</a:t>
            </a:r>
          </a:p>
        </p:txBody>
      </p:sp>
    </p:spTree>
    <p:extLst>
      <p:ext uri="{BB962C8B-B14F-4D97-AF65-F5344CB8AC3E}">
        <p14:creationId xmlns:p14="http://schemas.microsoft.com/office/powerpoint/2010/main" val="440972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DDCE-7440-43B6-8EFA-8714FCD4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543" y="650827"/>
            <a:ext cx="9601196" cy="1303867"/>
          </a:xfrm>
        </p:spPr>
        <p:txBody>
          <a:bodyPr/>
          <a:lstStyle/>
          <a:p>
            <a:r>
              <a:rPr lang="en-US" dirty="0"/>
              <a:t>Priming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0E288-A3C7-427E-B3D1-B899EA625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B7811-38FF-402D-818C-078BDC199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02" t="29893" r="27995" b="27895"/>
          <a:stretch/>
        </p:blipFill>
        <p:spPr>
          <a:xfrm>
            <a:off x="1221543" y="1683026"/>
            <a:ext cx="9748911" cy="419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18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8A3C-C070-4310-9A04-91BB668F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Precurarization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EE0E7-CDD1-41B9-8BEF-67CB77F3F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11896"/>
            <a:ext cx="9601196" cy="3684104"/>
          </a:xfrm>
        </p:spPr>
        <p:txBody>
          <a:bodyPr>
            <a:normAutofit/>
          </a:bodyPr>
          <a:lstStyle/>
          <a:p>
            <a:r>
              <a:rPr lang="en-US" dirty="0"/>
              <a:t> A small dose (10% of ED95) of a non-depolarizing neuromuscular blocking agent (NDMBA) a few (3.5-4) minutes before Succinylcholine</a:t>
            </a:r>
          </a:p>
          <a:p>
            <a:r>
              <a:rPr lang="en-US" dirty="0"/>
              <a:t>Advantage </a:t>
            </a:r>
          </a:p>
          <a:p>
            <a:pPr lvl="1"/>
            <a:r>
              <a:rPr lang="en-US" dirty="0"/>
              <a:t>Minimize these complications of SCH </a:t>
            </a:r>
            <a:endParaRPr lang="th-TH" dirty="0"/>
          </a:p>
          <a:p>
            <a:pPr lvl="2"/>
            <a:r>
              <a:rPr lang="en-US" dirty="0"/>
              <a:t>Fasciculations</a:t>
            </a:r>
          </a:p>
          <a:p>
            <a:pPr lvl="2"/>
            <a:r>
              <a:rPr lang="en-US" dirty="0"/>
              <a:t>ICP, IGP, may IOP</a:t>
            </a:r>
          </a:p>
          <a:p>
            <a:r>
              <a:rPr lang="en-US" dirty="0"/>
              <a:t>Disadvantage</a:t>
            </a:r>
          </a:p>
          <a:p>
            <a:pPr lvl="1"/>
            <a:r>
              <a:rPr lang="en-US" dirty="0"/>
              <a:t>Required  dose of SCH following </a:t>
            </a:r>
            <a:r>
              <a:rPr lang="en-US" dirty="0" err="1"/>
              <a:t>precurarization</a:t>
            </a:r>
            <a:r>
              <a:rPr lang="en-US" dirty="0"/>
              <a:t> dose is higher by about 50-100%.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92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6142-5D0F-4906-A691-BA84D2A4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301" y="330198"/>
            <a:ext cx="9601196" cy="1303867"/>
          </a:xfrm>
        </p:spPr>
        <p:txBody>
          <a:bodyPr/>
          <a:lstStyle/>
          <a:p>
            <a:r>
              <a:rPr lang="en-US" dirty="0" err="1"/>
              <a:t>Precurarization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066D5-93F5-49F5-B2F9-E763828D0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9829F-26C5-4A43-99EC-78FD115C5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68" t="26860" r="28923" b="31273"/>
          <a:stretch/>
        </p:blipFill>
        <p:spPr>
          <a:xfrm>
            <a:off x="787791" y="1410419"/>
            <a:ext cx="10360849" cy="48809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3903AA-1DE5-4F03-BDDE-8EE4ECA64480}"/>
              </a:ext>
            </a:extLst>
          </p:cNvPr>
          <p:cNvSpPr/>
          <p:nvPr/>
        </p:nvSpPr>
        <p:spPr>
          <a:xfrm>
            <a:off x="1223301" y="4143714"/>
            <a:ext cx="1969477" cy="2147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69E5AA-6866-4C8E-8564-9ABD3C6E825A}"/>
              </a:ext>
            </a:extLst>
          </p:cNvPr>
          <p:cNvSpPr/>
          <p:nvPr/>
        </p:nvSpPr>
        <p:spPr>
          <a:xfrm>
            <a:off x="2491409" y="5367130"/>
            <a:ext cx="1762539" cy="924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38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5459C-1535-4F1A-8FFC-7330041E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taming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9E2CC-A4A0-4B5B-912E-44490E548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small amount (1/5 of SCH or 5-10 mg ) of succinylcholine preceding the administration of full intubating dose during rapid sequence induction  </a:t>
            </a:r>
          </a:p>
          <a:p>
            <a:r>
              <a:rPr lang="en-US" dirty="0" err="1"/>
              <a:t>Advantange</a:t>
            </a:r>
            <a:endParaRPr lang="en-US" dirty="0"/>
          </a:p>
          <a:p>
            <a:pPr lvl="1"/>
            <a:r>
              <a:rPr lang="en-US" dirty="0"/>
              <a:t>decrease the incidence and extent of fasciculations.</a:t>
            </a:r>
          </a:p>
        </p:txBody>
      </p:sp>
    </p:spTree>
    <p:extLst>
      <p:ext uri="{BB962C8B-B14F-4D97-AF65-F5344CB8AC3E}">
        <p14:creationId xmlns:p14="http://schemas.microsoft.com/office/powerpoint/2010/main" val="38982375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DC29-7916-4531-9D85-B7D85AAA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330198"/>
            <a:ext cx="9601196" cy="1303867"/>
          </a:xfrm>
        </p:spPr>
        <p:txBody>
          <a:bodyPr/>
          <a:lstStyle/>
          <a:p>
            <a:r>
              <a:rPr lang="en-US" dirty="0"/>
              <a:t>Self taming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E9BB6-1F0A-4CBD-8FAE-BD4A05065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66709-3B82-484A-A458-63BBA33B0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t="37278" r="28231" b="21627"/>
          <a:stretch/>
        </p:blipFill>
        <p:spPr>
          <a:xfrm>
            <a:off x="967409" y="1290040"/>
            <a:ext cx="10204173" cy="50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B2FDCF-BBD5-47D5-9F4D-796B5BD6CC19}"/>
              </a:ext>
            </a:extLst>
          </p:cNvPr>
          <p:cNvSpPr/>
          <p:nvPr/>
        </p:nvSpPr>
        <p:spPr>
          <a:xfrm>
            <a:off x="967409" y="4465983"/>
            <a:ext cx="5251173" cy="1409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73167-361F-4B2C-A18B-DCE9DA14E307}"/>
              </a:ext>
            </a:extLst>
          </p:cNvPr>
          <p:cNvSpPr/>
          <p:nvPr/>
        </p:nvSpPr>
        <p:spPr>
          <a:xfrm>
            <a:off x="5579165" y="4982817"/>
            <a:ext cx="1683026" cy="993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057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34B8-C5CF-46C3-AE0C-20747939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34C1-A8CF-40AF-A22B-06D08C2DB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single bolus of nondepolarizing neuromuscular blocking drug followed by thiopental given at the onset of clinical weakness </a:t>
            </a:r>
          </a:p>
          <a:p>
            <a:r>
              <a:rPr lang="en-US" dirty="0"/>
              <a:t>Advantage </a:t>
            </a:r>
          </a:p>
          <a:p>
            <a:pPr lvl="1"/>
            <a:r>
              <a:rPr lang="en-US" dirty="0"/>
              <a:t>Alterative for Rapid Sequence Induction </a:t>
            </a:r>
          </a:p>
          <a:p>
            <a:r>
              <a:rPr lang="en-US" dirty="0"/>
              <a:t>Disadvantage </a:t>
            </a:r>
          </a:p>
          <a:p>
            <a:pPr lvl="1"/>
            <a:r>
              <a:rPr lang="en-US" dirty="0"/>
              <a:t>Patient discomfort </a:t>
            </a:r>
          </a:p>
          <a:p>
            <a:pPr lvl="1"/>
            <a:r>
              <a:rPr lang="en-US" dirty="0"/>
              <a:t>Difficult swallowing </a:t>
            </a:r>
          </a:p>
          <a:p>
            <a:pPr lvl="1"/>
            <a:r>
              <a:rPr lang="en-US" dirty="0"/>
              <a:t>Visual disturbances </a:t>
            </a:r>
          </a:p>
          <a:p>
            <a:pPr lvl="1"/>
            <a:r>
              <a:rPr lang="en-US" dirty="0"/>
              <a:t>Risks of aspiration</a:t>
            </a:r>
          </a:p>
        </p:txBody>
      </p:sp>
    </p:spTree>
    <p:extLst>
      <p:ext uri="{BB962C8B-B14F-4D97-AF65-F5344CB8AC3E}">
        <p14:creationId xmlns:p14="http://schemas.microsoft.com/office/powerpoint/2010/main" val="27447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96E2-128F-4D80-A497-C4513FAA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E9E4-6756-4CE7-8FDD-491DB720E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Medication</a:t>
            </a:r>
          </a:p>
          <a:p>
            <a:pPr lvl="1"/>
            <a:r>
              <a:rPr lang="en-US" dirty="0" err="1"/>
              <a:t>Manidipine</a:t>
            </a:r>
            <a:r>
              <a:rPr lang="en-US" dirty="0"/>
              <a:t> </a:t>
            </a:r>
            <a:r>
              <a:rPr lang="th-TH" dirty="0"/>
              <a:t>(</a:t>
            </a:r>
            <a:r>
              <a:rPr lang="en-US" dirty="0"/>
              <a:t>20</a:t>
            </a:r>
            <a:r>
              <a:rPr lang="th-TH" dirty="0"/>
              <a:t>)</a:t>
            </a:r>
            <a:r>
              <a:rPr lang="en-US" dirty="0"/>
              <a:t> 1x1pc</a:t>
            </a:r>
          </a:p>
          <a:p>
            <a:pPr lvl="1"/>
            <a:r>
              <a:rPr lang="en-US" dirty="0" err="1"/>
              <a:t>Enalapril</a:t>
            </a:r>
            <a:r>
              <a:rPr lang="en-US" dirty="0"/>
              <a:t> </a:t>
            </a:r>
            <a:r>
              <a:rPr lang="th-TH" dirty="0"/>
              <a:t>(</a:t>
            </a:r>
            <a:r>
              <a:rPr lang="en-US" dirty="0"/>
              <a:t>5</a:t>
            </a:r>
            <a:r>
              <a:rPr lang="th-TH" dirty="0"/>
              <a:t>)</a:t>
            </a:r>
            <a:r>
              <a:rPr lang="en-US" dirty="0"/>
              <a:t> 1hs</a:t>
            </a:r>
          </a:p>
          <a:p>
            <a:pPr lvl="1"/>
            <a:r>
              <a:rPr lang="en-US" dirty="0"/>
              <a:t>Atorvastatin</a:t>
            </a:r>
            <a:r>
              <a:rPr lang="th-TH" dirty="0"/>
              <a:t> (</a:t>
            </a:r>
            <a:r>
              <a:rPr lang="en-US" dirty="0"/>
              <a:t>20</a:t>
            </a:r>
            <a:r>
              <a:rPr lang="th-TH" dirty="0"/>
              <a:t>)</a:t>
            </a:r>
            <a:r>
              <a:rPr lang="en-US" dirty="0"/>
              <a:t> 1hs </a:t>
            </a:r>
          </a:p>
        </p:txBody>
      </p:sp>
    </p:spTree>
    <p:extLst>
      <p:ext uri="{BB962C8B-B14F-4D97-AF65-F5344CB8AC3E}">
        <p14:creationId xmlns:p14="http://schemas.microsoft.com/office/powerpoint/2010/main" val="1909907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527A-F2B1-4123-949B-4FF45A3D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447559"/>
            <a:ext cx="9601196" cy="1303867"/>
          </a:xfrm>
        </p:spPr>
        <p:txBody>
          <a:bodyPr/>
          <a:lstStyle/>
          <a:p>
            <a:r>
              <a:rPr lang="en-US" dirty="0"/>
              <a:t>Timing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83C20-0C6B-4344-98AA-FF2F4DDDB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E1479-3E81-47EF-879D-E08563C7B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t="35480" r="28923" b="24090"/>
          <a:stretch/>
        </p:blipFill>
        <p:spPr>
          <a:xfrm>
            <a:off x="1295400" y="1533378"/>
            <a:ext cx="9874347" cy="474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8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EF6F-A4C7-4C37-84DB-3DCC1469B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2D02C-7A26-4C6E-8DE9-1D58D7280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Thai man, good </a:t>
            </a:r>
            <a:r>
              <a:rPr lang="en-US" dirty="0" err="1"/>
              <a:t>conciousness</a:t>
            </a:r>
            <a:r>
              <a:rPr lang="en-US" dirty="0"/>
              <a:t> </a:t>
            </a:r>
          </a:p>
          <a:p>
            <a:r>
              <a:rPr lang="en-US" dirty="0"/>
              <a:t>BW : 81 kg , Height 158 cm BMI : 32.4 kg/m2 </a:t>
            </a:r>
          </a:p>
          <a:p>
            <a:r>
              <a:rPr lang="en-US" dirty="0"/>
              <a:t>V/S : BP 133/83 mmHg HR 56 bpm  BT 36.4°C  RR 15 /min</a:t>
            </a:r>
          </a:p>
          <a:p>
            <a:r>
              <a:rPr lang="en-US" dirty="0"/>
              <a:t>Right eye : </a:t>
            </a:r>
            <a:r>
              <a:rPr lang="en-US" dirty="0">
                <a:solidFill>
                  <a:srgbClr val="FF0000"/>
                </a:solidFill>
              </a:rPr>
              <a:t>cornea laceration, subconjunctival hemorrhage, iris prolapse, peak pupil </a:t>
            </a:r>
            <a:r>
              <a:rPr lang="th-TH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on eye shield</a:t>
            </a:r>
            <a:r>
              <a:rPr lang="th-TH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Left eye : normal,</a:t>
            </a:r>
          </a:p>
          <a:p>
            <a:r>
              <a:rPr lang="en-US" dirty="0"/>
              <a:t>VA : </a:t>
            </a:r>
            <a:r>
              <a:rPr lang="en-US" dirty="0">
                <a:solidFill>
                  <a:srgbClr val="FF0000"/>
                </a:solidFill>
              </a:rPr>
              <a:t>Rt. eye 5/200 </a:t>
            </a:r>
            <a:r>
              <a:rPr lang="en-US" dirty="0"/>
              <a:t>:  , Lt. eye : 20/20</a:t>
            </a:r>
          </a:p>
        </p:txBody>
      </p:sp>
    </p:spTree>
    <p:extLst>
      <p:ext uri="{BB962C8B-B14F-4D97-AF65-F5344CB8AC3E}">
        <p14:creationId xmlns:p14="http://schemas.microsoft.com/office/powerpoint/2010/main" val="3997470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949-E1CB-4777-A686-BE060239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23924-566F-4155-B36D-61DEFBA18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Airway examination </a:t>
            </a:r>
          </a:p>
          <a:p>
            <a:pPr lvl="1"/>
            <a:r>
              <a:rPr lang="en-US" dirty="0"/>
              <a:t>No limit neck of motion </a:t>
            </a:r>
          </a:p>
          <a:p>
            <a:pPr lvl="1"/>
            <a:r>
              <a:rPr lang="en-US" dirty="0" err="1"/>
              <a:t>Thyromental</a:t>
            </a:r>
            <a:r>
              <a:rPr lang="en-US" dirty="0"/>
              <a:t> distance  &gt; 6 cm   </a:t>
            </a:r>
          </a:p>
          <a:p>
            <a:pPr lvl="1"/>
            <a:r>
              <a:rPr lang="en-US" dirty="0"/>
              <a:t>Mouth opening  &gt; 3 cm   </a:t>
            </a:r>
          </a:p>
          <a:p>
            <a:pPr lvl="1"/>
            <a:r>
              <a:rPr lang="en-US" dirty="0"/>
              <a:t>Full ROM of neck </a:t>
            </a:r>
          </a:p>
          <a:p>
            <a:pPr lvl="1"/>
            <a:r>
              <a:rPr lang="en-US" dirty="0"/>
              <a:t>Permanent tooth, no loosing, no missing </a:t>
            </a:r>
          </a:p>
          <a:p>
            <a:pPr lvl="1"/>
            <a:r>
              <a:rPr lang="en-US" dirty="0"/>
              <a:t>No prominent incisor</a:t>
            </a:r>
          </a:p>
        </p:txBody>
      </p:sp>
    </p:spTree>
    <p:extLst>
      <p:ext uri="{BB962C8B-B14F-4D97-AF65-F5344CB8AC3E}">
        <p14:creationId xmlns:p14="http://schemas.microsoft.com/office/powerpoint/2010/main" val="30151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3B14-3D0D-4790-B7AA-4A29257E6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ABD70-AC62-4954-8FA5-B52ED3171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RS : no tachypnea, equal breath sound, no adventitious sound  </a:t>
            </a:r>
          </a:p>
          <a:p>
            <a:r>
              <a:rPr lang="en-US" dirty="0"/>
              <a:t>CVS : pulse full and regular, no heaving, no thrill, normal S1S2, no murmur  </a:t>
            </a:r>
          </a:p>
          <a:p>
            <a:r>
              <a:rPr lang="en-US" dirty="0"/>
              <a:t>Abdomen : soft, not tender, no guarding, no rebound tenderness  </a:t>
            </a:r>
          </a:p>
          <a:p>
            <a:r>
              <a:rPr lang="en-US" dirty="0"/>
              <a:t>Extremities : no wound, no deformity, no edema  </a:t>
            </a:r>
          </a:p>
          <a:p>
            <a:r>
              <a:rPr lang="en-US" dirty="0"/>
              <a:t>Neuro : E4V5M6, no facial palsy, motor grade V all</a:t>
            </a:r>
          </a:p>
        </p:txBody>
      </p:sp>
    </p:spTree>
    <p:extLst>
      <p:ext uri="{BB962C8B-B14F-4D97-AF65-F5344CB8AC3E}">
        <p14:creationId xmlns:p14="http://schemas.microsoft.com/office/powerpoint/2010/main" val="22378450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495</TotalTime>
  <Words>1556</Words>
  <Application>Microsoft Office PowerPoint</Application>
  <PresentationFormat>แบบจอกว้าง</PresentationFormat>
  <Paragraphs>289</Paragraphs>
  <Slides>60</Slides>
  <Notes>0</Notes>
  <HiddenSlides>0</HiddenSlides>
  <MMClips>0</MMClips>
  <ScaleCrop>false</ScaleCrop>
  <HeadingPairs>
    <vt:vector size="4" baseType="variant"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60</vt:i4>
      </vt:variant>
    </vt:vector>
  </HeadingPairs>
  <TitlesOfParts>
    <vt:vector size="61" baseType="lpstr">
      <vt:lpstr>Organic</vt:lpstr>
      <vt:lpstr>Interesting case</vt:lpstr>
      <vt:lpstr>History</vt:lpstr>
      <vt:lpstr>History taking ?? R1</vt:lpstr>
      <vt:lpstr>History</vt:lpstr>
      <vt:lpstr>Past history</vt:lpstr>
      <vt:lpstr>Past history</vt:lpstr>
      <vt:lpstr>Physical examination</vt:lpstr>
      <vt:lpstr>Physical examination</vt:lpstr>
      <vt:lpstr>Physical examination</vt:lpstr>
      <vt:lpstr>R1 Investigation ??</vt:lpstr>
      <vt:lpstr>Investigation</vt:lpstr>
      <vt:lpstr>R1 Problem List?</vt:lpstr>
      <vt:lpstr>R1 Problem List?</vt:lpstr>
      <vt:lpstr>ASA classification</vt:lpstr>
      <vt:lpstr>Preoperative evaluation and preparation R2?</vt:lpstr>
      <vt:lpstr>Preoperative evaluation</vt:lpstr>
      <vt:lpstr>Preoperative evaluation</vt:lpstr>
      <vt:lpstr>Preoperative evaluation</vt:lpstr>
      <vt:lpstr>Preparation</vt:lpstr>
      <vt:lpstr>Choice of Anesthesia</vt:lpstr>
      <vt:lpstr>Choice of Anesthesia</vt:lpstr>
      <vt:lpstr>Choice of Anesthesia</vt:lpstr>
      <vt:lpstr>Intraoperative</vt:lpstr>
      <vt:lpstr>Anesthetic consideration R3?</vt:lpstr>
      <vt:lpstr>Anesthetic consideration</vt:lpstr>
      <vt:lpstr>Smooth endotracheal intubation</vt:lpstr>
      <vt:lpstr>Maintain IOP </vt:lpstr>
      <vt:lpstr>Maintain IOP </vt:lpstr>
      <vt:lpstr>Factors influencing IOP </vt:lpstr>
      <vt:lpstr>Prevent increase IOP</vt:lpstr>
      <vt:lpstr>Smooth emergence and Extubation </vt:lpstr>
      <vt:lpstr>Deep extubation? </vt:lpstr>
      <vt:lpstr>Deep Extubation</vt:lpstr>
      <vt:lpstr>งานนำเสนอ PowerPoint</vt:lpstr>
      <vt:lpstr>Oculocardiac reflex</vt:lpstr>
      <vt:lpstr>Oculocardiac reflex</vt:lpstr>
      <vt:lpstr>Oculocardiac reflex</vt:lpstr>
      <vt:lpstr>Motionless field </vt:lpstr>
      <vt:lpstr>Motionless field </vt:lpstr>
      <vt:lpstr>Motionless field </vt:lpstr>
      <vt:lpstr>Motionless field </vt:lpstr>
      <vt:lpstr>Motionless field </vt:lpstr>
      <vt:lpstr>Motionless field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Post operative </vt:lpstr>
      <vt:lpstr>Post operative </vt:lpstr>
      <vt:lpstr>Succinylcholine</vt:lpstr>
      <vt:lpstr>Succinylcholine</vt:lpstr>
      <vt:lpstr>Techniques RSI</vt:lpstr>
      <vt:lpstr>Priming</vt:lpstr>
      <vt:lpstr>Priming</vt:lpstr>
      <vt:lpstr>Precurarization</vt:lpstr>
      <vt:lpstr>Precurarization</vt:lpstr>
      <vt:lpstr>Self taming technique</vt:lpstr>
      <vt:lpstr>Self taming technique</vt:lpstr>
      <vt:lpstr>Timing technique</vt:lpstr>
      <vt:lpstr>Timing technique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Interesting case</dc:title>
  <dc:creator>Nuttanun Meekaew</dc:creator>
  <cp:lastModifiedBy>Nuttanun Meekaew</cp:lastModifiedBy>
  <cp:revision>52</cp:revision>
  <dcterms:created xsi:type="dcterms:W3CDTF">2018-10-23T14:23:24Z</dcterms:created>
  <dcterms:modified xsi:type="dcterms:W3CDTF">2018-11-22T17:12:46Z</dcterms:modified>
</cp:coreProperties>
</file>